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59" r:id="rId5"/>
    <p:sldId id="296" r:id="rId6"/>
    <p:sldId id="297" r:id="rId7"/>
    <p:sldId id="298" r:id="rId8"/>
    <p:sldId id="299" r:id="rId9"/>
    <p:sldId id="260" r:id="rId10"/>
    <p:sldId id="277" r:id="rId11"/>
    <p:sldId id="278" r:id="rId12"/>
    <p:sldId id="279" r:id="rId13"/>
    <p:sldId id="302" r:id="rId14"/>
    <p:sldId id="303" r:id="rId15"/>
    <p:sldId id="301" r:id="rId16"/>
    <p:sldId id="280" r:id="rId17"/>
    <p:sldId id="281" r:id="rId18"/>
    <p:sldId id="282" r:id="rId19"/>
    <p:sldId id="283" r:id="rId20"/>
    <p:sldId id="284" r:id="rId21"/>
    <p:sldId id="304" r:id="rId22"/>
    <p:sldId id="305" r:id="rId23"/>
    <p:sldId id="273" r:id="rId24"/>
    <p:sldId id="274" r:id="rId25"/>
    <p:sldId id="289" r:id="rId26"/>
    <p:sldId id="290" r:id="rId27"/>
    <p:sldId id="291" r:id="rId28"/>
    <p:sldId id="292" r:id="rId29"/>
    <p:sldId id="293" r:id="rId30"/>
    <p:sldId id="294" r:id="rId31"/>
    <p:sldId id="306" r:id="rId32"/>
    <p:sldId id="300" r:id="rId33"/>
    <p:sldId id="275" r:id="rId34"/>
    <p:sldId id="276" r:id="rId35"/>
    <p:sldId id="295" r:id="rId36"/>
    <p:sldId id="261" r:id="rId37"/>
    <p:sldId id="263" r:id="rId38"/>
    <p:sldId id="262" r:id="rId39"/>
    <p:sldId id="264" r:id="rId40"/>
    <p:sldId id="307" r:id="rId41"/>
    <p:sldId id="265" r:id="rId42"/>
    <p:sldId id="310" r:id="rId43"/>
    <p:sldId id="311" r:id="rId44"/>
    <p:sldId id="312" r:id="rId45"/>
    <p:sldId id="313" r:id="rId46"/>
    <p:sldId id="314" r:id="rId47"/>
    <p:sldId id="308" r:id="rId48"/>
    <p:sldId id="315" r:id="rId49"/>
    <p:sldId id="309" r:id="rId50"/>
    <p:sldId id="266" r:id="rId51"/>
    <p:sldId id="267" r:id="rId52"/>
    <p:sldId id="268" r:id="rId53"/>
    <p:sldId id="269" r:id="rId54"/>
    <p:sldId id="270" r:id="rId55"/>
    <p:sldId id="271" r:id="rId56"/>
    <p:sldId id="272" r:id="rId57"/>
    <p:sldId id="285" r:id="rId58"/>
    <p:sldId id="286" r:id="rId59"/>
    <p:sldId id="287" r:id="rId60"/>
    <p:sldId id="288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E63D3E-B1EC-469C-8EA9-EFA50B8A4D0F}">
          <p14:sldIdLst>
            <p14:sldId id="256"/>
            <p14:sldId id="257"/>
            <p14:sldId id="258"/>
            <p14:sldId id="259"/>
            <p14:sldId id="296"/>
            <p14:sldId id="297"/>
            <p14:sldId id="298"/>
            <p14:sldId id="299"/>
          </p14:sldIdLst>
        </p14:section>
        <p14:section name="Vibromotor Overview" id="{EDCB5465-EF2E-4A4A-B2DE-F0AB8C23BAA4}">
          <p14:sldIdLst>
            <p14:sldId id="260"/>
            <p14:sldId id="277"/>
            <p14:sldId id="278"/>
            <p14:sldId id="279"/>
            <p14:sldId id="302"/>
            <p14:sldId id="303"/>
            <p14:sldId id="301"/>
            <p14:sldId id="280"/>
            <p14:sldId id="281"/>
            <p14:sldId id="282"/>
            <p14:sldId id="283"/>
            <p14:sldId id="284"/>
            <p14:sldId id="304"/>
            <p14:sldId id="305"/>
            <p14:sldId id="273"/>
            <p14:sldId id="274"/>
            <p14:sldId id="289"/>
            <p14:sldId id="290"/>
            <p14:sldId id="291"/>
            <p14:sldId id="292"/>
            <p14:sldId id="293"/>
          </p14:sldIdLst>
        </p14:section>
        <p14:section name="ERMs" id="{FC7D2DCE-8797-450E-AD22-B41D0D734828}">
          <p14:sldIdLst>
            <p14:sldId id="294"/>
            <p14:sldId id="306"/>
            <p14:sldId id="300"/>
          </p14:sldIdLst>
        </p14:section>
        <p14:section name="LRAs" id="{667BD888-20F1-49BC-B565-F3DA80D40171}">
          <p14:sldIdLst>
            <p14:sldId id="275"/>
            <p14:sldId id="276"/>
            <p14:sldId id="295"/>
          </p14:sldIdLst>
        </p14:section>
        <p14:section name="Haptic motor drivers" id="{92E224D4-6291-430A-BACF-CAADD00018CB}">
          <p14:sldIdLst>
            <p14:sldId id="261"/>
          </p14:sldIdLst>
        </p14:section>
        <p14:section name="Transistors" id="{0050DD18-1D47-48AB-B3DD-34FA10519230}">
          <p14:sldIdLst>
            <p14:sldId id="263"/>
            <p14:sldId id="262"/>
            <p14:sldId id="264"/>
            <p14:sldId id="307"/>
            <p14:sldId id="265"/>
            <p14:sldId id="310"/>
            <p14:sldId id="311"/>
            <p14:sldId id="312"/>
            <p14:sldId id="313"/>
            <p14:sldId id="314"/>
          </p14:sldIdLst>
        </p14:section>
        <p14:section name="Wiring and Assembly" id="{23615F27-8C14-4D4E-84EA-C90254722A09}">
          <p14:sldIdLst>
            <p14:sldId id="308"/>
            <p14:sldId id="315"/>
            <p14:sldId id="309"/>
            <p14:sldId id="266"/>
            <p14:sldId id="267"/>
            <p14:sldId id="268"/>
            <p14:sldId id="269"/>
            <p14:sldId id="270"/>
            <p14:sldId id="271"/>
            <p14:sldId id="272"/>
            <p14:sldId id="285"/>
            <p14:sldId id="286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1A1A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84068" autoAdjust="0"/>
  </p:normalViewPr>
  <p:slideViewPr>
    <p:cSldViewPr snapToGrid="0">
      <p:cViewPr varScale="1">
        <p:scale>
          <a:sx n="59" d="100"/>
          <a:sy n="59" d="100"/>
        </p:scale>
        <p:origin x="27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7A3072-7E65-4CD9-BF56-D5ABC06C369A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A564F0-BE53-4A4C-AA87-08B4955020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6618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https://devstreaming-cdn.apple.com/videos/wwdc/2019/223ignoocw8xnuqx5di/223/223_expanding_the_sensory_experience_with_core_haptics.pdf?dl=1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603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https://www.ifixit.com/Teardown/Samsung+Galaxy+Watch+Teardown/117519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6581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https://ai.googleblog.com/2020/11/haptics-with-input-using-linear.html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06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https://www.nfpmotor.com/FAQ-the-final-solution-for-haptic-feedback-design.html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42929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https://products.precisionmicrodrives.com/vibrationmotors/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25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https://www.precisionmicrodrives.com/content/ab-028-vibration-motor-comparison-guide/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1165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https://www.nfpmotor.com/products-linear-resonant-actuators-lras.html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2740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https://www.nfpmotor.com/products-linear-resonant-actuators-lras.html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3739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https://www.precisionmicrodrives.com/vibration-motors/linear-resonant-actuators-lras/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61301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https://youtu.be/sRVvUkK0U80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971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https://components101.com/transistors/2n2222a-pinout-equivalent-datasheet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759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https://www.nfpmotor.com/FAQ-tactile-actuator-technologies.html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486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https://circuitdigest.com/article/understanding-the-difference-between-bjt-and-mosfet-and-how-to-select-the-right-one-for-your-designs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5805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https://www.theengineeringprojects.com/2018/05/introduction-to-bjt-bipolar-junction-transistor.html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043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https://components101.com/transistors/tip120-pinout-datasheet-equivalent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35623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http://www.learningaboutelectronics.com/Articles/Vibration-motor-circuit.php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3822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https://www.cs.umb.edu/cs341/Lab08/index.html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0793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https://www.nfpmotor.com/FAQ-tactile-actuator-technologies.html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407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https://www.ti.com/motor-drivers/actuator-drivers/overview.html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821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https://www.vibrationmotors.com/vibration-motor-product-guide/cell-phone-vibration-motor/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109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https://www.sosav.com/guides/mobiles/samsung/galaxy-s10/vibrator/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6152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NFP motors: https://youtu.be/k1iTLqAtd0U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869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https://www.ifixit.com/Guide/Huawei+Watch+GT+Repairability+Assessment/124018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483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https://www.ifixit.com/Guide/Huawei+Watch+GT+Repairability+Assessment/124018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A564F0-BE53-4A4C-AA87-08B4955020E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63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8ED696-B07F-4047-AE7D-DC0B11A15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76EE6BA-F4B2-44E3-A515-B832B9D7C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A2212-D4A1-401C-B6C9-F2028C814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78D0D-F623-4C7E-95C7-40B2B6C73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EB43E3-D89E-4DCE-80F2-4A57A65FA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948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04EB2-64C1-4FC1-82A7-49FD2DD24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A1B2F-867B-4289-8AFB-614DF1F496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7FDBB-860A-4C81-9506-B3CDE6E55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19499-CC2A-4CBE-92F1-71F4F0EE03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88BD84-2BD4-4B30-8898-438798390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433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F7837A-3AA9-4770-A777-1074F5F4DA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FEB0B15-8609-400B-B929-57E58A219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4B7DED-21C8-4E63-8C62-D11A9D031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ED69E-1F4D-4A24-AC45-B65B9B9E6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115127-D6A0-452F-922C-B81451AD9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032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9D0CD6-C678-460C-99EB-A1BF6FF7E4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2A06E1-C8E6-4343-A282-1AED9B39B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D42E28-03C0-4353-A3EA-EB5240D285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B399B1-67AE-4F5A-BCE0-5A8B42C36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3DB227-522D-4975-8B92-AF8C29D9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533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82097-0E6F-449C-AB1B-40DD6B536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040B4-FD7C-46CC-A6A8-BFBD355C50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C1CBAB-792F-4BD0-B7AA-2021DACD0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3DB938-DB1A-4DB3-94B3-A92E81064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580FBF-7F4B-42CD-8CC7-134FAC2A8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6907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094B55-7EBA-4AB2-AF14-63B56CA738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52DDF-1C4D-4464-BD93-9412C8D1DE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9B3143-A33D-467E-8F00-1CF272F571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2CED1-D67A-4CBD-8057-395BE2554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439374-2063-4AC9-9839-5EB58A8E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270ADF-C5AD-41DD-A988-3928C44807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3043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FB49E-DA4D-4324-A12F-982375051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DA008D-8163-41A8-9A69-9BEFCD5CE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C1717E-077B-455F-B0BC-8C3FCF3402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1AD1E11-A727-44C3-9C85-F04F2A4585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A66FEC-7E20-48D7-B330-9F15050F4B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15E174-D5F5-436B-9839-2FDB1F421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97E9675-AACA-4366-88C9-6891B7F91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9A654E-173B-412A-9795-D543F5EA7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388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8C6ED1-A55A-4317-8092-B4BA04AB0F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AFF7E5-3815-4C03-AD15-A26445514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E3C58D-A266-4246-9947-9563A12CD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9FDB96-54F5-49BC-B8A6-1A848D281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0308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179D15-119F-4AC0-B439-D16587A9DC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19CB2-BF20-43AA-BB35-E7784528D2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4B070-7FB4-45E9-A23C-20C287803E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6523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5EA49-A15C-4C02-ABA5-E03E9E33C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63A2F-D534-4F85-AE0F-B6595E2B4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896C5A-AB93-406E-A951-7D0160FA01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3A2D4F-580B-4737-8B67-84F02CE7E3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162F21-2505-4040-AB44-D9658C3E2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906556-8F9B-4147-826D-5303313E7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048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A21863-9024-429F-B3A4-B3251DCBF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9968A9-4979-4982-83D5-E86A9D8605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7789B1-9904-45B7-BBF3-954371A683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C3B427-BEF4-4942-A8A7-1EE17FE4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7F8EE-37B8-4F1B-A563-A8DDC10BE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8EF9B8-45DB-45BC-BCAB-34A1A8207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1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CC7883-1182-4B43-A2F9-CDCA95FE5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2EB8CF-4ED1-44E2-94B8-BBC2A9E672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AD518C-1A97-4DBE-B8B6-A4BE5DF27C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4839EE-175A-42A4-8EFE-DF4823A0A6A8}" type="datetimeFigureOut">
              <a:rPr lang="en-US" smtClean="0"/>
              <a:t>5/13/2021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AA13E2-3A67-48A7-A0F7-5C659B0DE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B40340-2E2C-4601-8BDF-3D155A565A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BFB7C-7B1D-443D-B764-A7CD24ACBE9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829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evstreaming-cdn.apple.com/videos/wwdc/2019/223ignoocw8xnuqx5di/223/223_expanding_the_sensory_experience_with_core_haptics.pdf?dl=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0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2.jpg"/><Relationship Id="rId7" Type="http://schemas.openxmlformats.org/officeDocument/2006/relationships/image" Target="../media/image50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0.jp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jpg"/><Relationship Id="rId3" Type="http://schemas.openxmlformats.org/officeDocument/2006/relationships/image" Target="../media/image52.jpg"/><Relationship Id="rId7" Type="http://schemas.openxmlformats.org/officeDocument/2006/relationships/image" Target="../media/image50.jpe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g"/><Relationship Id="rId5" Type="http://schemas.openxmlformats.org/officeDocument/2006/relationships/image" Target="../media/image57.jpg"/><Relationship Id="rId4" Type="http://schemas.openxmlformats.org/officeDocument/2006/relationships/image" Target="../media/image56.jpg"/><Relationship Id="rId9" Type="http://schemas.openxmlformats.org/officeDocument/2006/relationships/image" Target="../media/image60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7" Type="http://schemas.openxmlformats.org/officeDocument/2006/relationships/image" Target="../media/image66.gif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gi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ponents101.com/transistors/2n2222a-pinout-equivalent-datasheet" TargetMode="Externa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g"/><Relationship Id="rId3" Type="http://schemas.openxmlformats.org/officeDocument/2006/relationships/image" Target="../media/image91.png"/><Relationship Id="rId7" Type="http://schemas.openxmlformats.org/officeDocument/2006/relationships/image" Target="../media/image94.jp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p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6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icrodcmotors.com/linear-resonant-actuator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ibrating Mini Motor Disc with two wires">
            <a:extLst>
              <a:ext uri="{FF2B5EF4-FFF2-40B4-BE49-F238E27FC236}">
                <a16:creationId xmlns:a16="http://schemas.microsoft.com/office/drawing/2014/main" id="{2388C264-3A54-48A1-AB59-50DB5F42C3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7421" y="1374169"/>
            <a:ext cx="3715820" cy="278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otor on top of quarter">
            <a:extLst>
              <a:ext uri="{FF2B5EF4-FFF2-40B4-BE49-F238E27FC236}">
                <a16:creationId xmlns:a16="http://schemas.microsoft.com/office/drawing/2014/main" id="{904EBEC7-5BA8-4C93-BDC5-AEA36A961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353" y="1374169"/>
            <a:ext cx="3715820" cy="278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9563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33D1521-B3DF-4EEB-9535-A6FF2F2F2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169" y="0"/>
            <a:ext cx="10283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7189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82747DD-5825-49F2-9B57-F52E7E2878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2964" y="0"/>
            <a:ext cx="9426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4542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applications">
            <a:extLst>
              <a:ext uri="{FF2B5EF4-FFF2-40B4-BE49-F238E27FC236}">
                <a16:creationId xmlns:a16="http://schemas.microsoft.com/office/drawing/2014/main" id="{96093797-13F7-4CEA-813E-24EF69461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73" r="13338"/>
          <a:stretch/>
        </p:blipFill>
        <p:spPr bwMode="auto">
          <a:xfrm>
            <a:off x="1021555" y="792956"/>
            <a:ext cx="3036095" cy="2350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49125419-BA6A-4E0D-A86F-7708C35E52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5" t="8198" r="9312" b="6631"/>
          <a:stretch/>
        </p:blipFill>
        <p:spPr bwMode="auto">
          <a:xfrm>
            <a:off x="4982336" y="742950"/>
            <a:ext cx="2931881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0AECEE7-DB37-4B6A-A572-720463848A32}"/>
              </a:ext>
            </a:extLst>
          </p:cNvPr>
          <p:cNvSpPr/>
          <p:nvPr/>
        </p:nvSpPr>
        <p:spPr>
          <a:xfrm rot="3005890">
            <a:off x="2042501" y="2168124"/>
            <a:ext cx="620704" cy="340112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FFAA0FF-ED30-4EF8-880C-ECD95CEAC0A4}"/>
              </a:ext>
            </a:extLst>
          </p:cNvPr>
          <p:cNvSpPr/>
          <p:nvPr/>
        </p:nvSpPr>
        <p:spPr>
          <a:xfrm rot="7718691">
            <a:off x="6517906" y="1070794"/>
            <a:ext cx="423894" cy="232270"/>
          </a:xfrm>
          <a:prstGeom prst="round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42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479A9953-810F-4C70-AD57-72E6BE75EF86}"/>
              </a:ext>
            </a:extLst>
          </p:cNvPr>
          <p:cNvSpPr/>
          <p:nvPr/>
        </p:nvSpPr>
        <p:spPr>
          <a:xfrm>
            <a:off x="64294" y="135731"/>
            <a:ext cx="13065919" cy="311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AC9F3A1-0968-423F-BA8D-5362733AEC58}"/>
              </a:ext>
            </a:extLst>
          </p:cNvPr>
          <p:cNvGrpSpPr/>
          <p:nvPr/>
        </p:nvGrpSpPr>
        <p:grpSpPr>
          <a:xfrm>
            <a:off x="390766" y="338201"/>
            <a:ext cx="3036095" cy="2350294"/>
            <a:chOff x="390766" y="338201"/>
            <a:chExt cx="3036095" cy="2350294"/>
          </a:xfrm>
        </p:grpSpPr>
        <p:pic>
          <p:nvPicPr>
            <p:cNvPr id="6146" name="Picture 2" descr="applications">
              <a:extLst>
                <a:ext uri="{FF2B5EF4-FFF2-40B4-BE49-F238E27FC236}">
                  <a16:creationId xmlns:a16="http://schemas.microsoft.com/office/drawing/2014/main" id="{96093797-13F7-4CEA-813E-24EF69461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3" r="13338"/>
            <a:stretch/>
          </p:blipFill>
          <p:spPr bwMode="auto">
            <a:xfrm>
              <a:off x="390766" y="338201"/>
              <a:ext cx="3036095" cy="235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7DE46D-6F57-4BB7-AC4C-ACD6B5A2FF7D}"/>
                </a:ext>
              </a:extLst>
            </p:cNvPr>
            <p:cNvSpPr txBox="1"/>
            <p:nvPr/>
          </p:nvSpPr>
          <p:spPr>
            <a:xfrm>
              <a:off x="1662546" y="1197804"/>
              <a:ext cx="1432723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Cylindrical ERM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14CABF-9DD5-44CB-8D12-2660A90EEF77}"/>
                </a:ext>
              </a:extLst>
            </p:cNvPr>
            <p:cNvCxnSpPr/>
            <p:nvPr/>
          </p:nvCxnSpPr>
          <p:spPr>
            <a:xfrm flipH="1">
              <a:off x="1703440" y="1479119"/>
              <a:ext cx="298280" cy="29828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D9020B6-531C-469C-9EBC-E615F637CEE9}"/>
              </a:ext>
            </a:extLst>
          </p:cNvPr>
          <p:cNvGrpSpPr/>
          <p:nvPr/>
        </p:nvGrpSpPr>
        <p:grpSpPr>
          <a:xfrm>
            <a:off x="3598304" y="240148"/>
            <a:ext cx="2931881" cy="2543175"/>
            <a:chOff x="3598304" y="240148"/>
            <a:chExt cx="2931881" cy="25431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9125419-BA6A-4E0D-A86F-7708C35E52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5" t="8198" r="9312" b="6631"/>
            <a:stretch/>
          </p:blipFill>
          <p:spPr bwMode="auto">
            <a:xfrm>
              <a:off x="3598304" y="240148"/>
              <a:ext cx="2931881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C281E2-5874-4933-917D-23E6812C36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3962" y="704682"/>
              <a:ext cx="219134" cy="248836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C64659-D187-4DEF-98A3-7C07256C9956}"/>
                </a:ext>
              </a:extLst>
            </p:cNvPr>
            <p:cNvSpPr txBox="1"/>
            <p:nvPr/>
          </p:nvSpPr>
          <p:spPr>
            <a:xfrm>
              <a:off x="4663277" y="844585"/>
              <a:ext cx="1432723" cy="313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latin typeface="Bebas Neue" panose="020B0606020202050201" pitchFamily="34" charset="0"/>
                </a:rPr>
                <a:t>Cylindrical ERM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126214-EEA4-42E9-8111-C4CC98F4274D}"/>
              </a:ext>
            </a:extLst>
          </p:cNvPr>
          <p:cNvGrpSpPr/>
          <p:nvPr/>
        </p:nvGrpSpPr>
        <p:grpSpPr>
          <a:xfrm>
            <a:off x="6739107" y="240148"/>
            <a:ext cx="2931881" cy="2543175"/>
            <a:chOff x="6739107" y="240148"/>
            <a:chExt cx="2931881" cy="25431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161E99-2361-44D2-842B-C9EC6B83D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883" r="33801"/>
            <a:stretch/>
          </p:blipFill>
          <p:spPr>
            <a:xfrm>
              <a:off x="6739107" y="240148"/>
              <a:ext cx="2931881" cy="25431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901CF-D09A-451E-9061-3543D00787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3636" y="2197918"/>
              <a:ext cx="261525" cy="37614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70336E-25BB-493A-B949-258BCD8CF707}"/>
                </a:ext>
              </a:extLst>
            </p:cNvPr>
            <p:cNvSpPr txBox="1"/>
            <p:nvPr/>
          </p:nvSpPr>
          <p:spPr>
            <a:xfrm>
              <a:off x="8524091" y="2374563"/>
              <a:ext cx="1066477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Coin ERM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13103F-6742-4961-8209-32C59ED0953A}"/>
              </a:ext>
            </a:extLst>
          </p:cNvPr>
          <p:cNvGrpSpPr/>
          <p:nvPr/>
        </p:nvGrpSpPr>
        <p:grpSpPr>
          <a:xfrm>
            <a:off x="9909611" y="241291"/>
            <a:ext cx="2931881" cy="2542032"/>
            <a:chOff x="9909611" y="241291"/>
            <a:chExt cx="2931881" cy="2542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D193AC9-DDF5-42DC-9932-ABC3A0086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7" t="11577" r="26621" b="39516"/>
            <a:stretch/>
          </p:blipFill>
          <p:spPr bwMode="auto">
            <a:xfrm>
              <a:off x="9909611" y="241291"/>
              <a:ext cx="2931881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9CEC08-EA7C-4BB1-8836-35CCCAFE4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7392" y="1622022"/>
              <a:ext cx="119312" cy="33360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050666-9056-42ED-978A-A539B07E627A}"/>
                </a:ext>
              </a:extLst>
            </p:cNvPr>
            <p:cNvSpPr txBox="1"/>
            <p:nvPr/>
          </p:nvSpPr>
          <p:spPr>
            <a:xfrm>
              <a:off x="10965032" y="1858604"/>
              <a:ext cx="644719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LRA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1892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490321D-61BB-44A6-AF15-18F994D5C231}"/>
              </a:ext>
            </a:extLst>
          </p:cNvPr>
          <p:cNvSpPr/>
          <p:nvPr/>
        </p:nvSpPr>
        <p:spPr>
          <a:xfrm>
            <a:off x="64294" y="135731"/>
            <a:ext cx="13065919" cy="31146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934DCB-E854-4618-A035-CFA298E0E524}"/>
              </a:ext>
            </a:extLst>
          </p:cNvPr>
          <p:cNvGrpSpPr/>
          <p:nvPr/>
        </p:nvGrpSpPr>
        <p:grpSpPr>
          <a:xfrm>
            <a:off x="390766" y="338201"/>
            <a:ext cx="3036095" cy="2350294"/>
            <a:chOff x="390766" y="338201"/>
            <a:chExt cx="3036095" cy="2350294"/>
          </a:xfrm>
        </p:grpSpPr>
        <p:pic>
          <p:nvPicPr>
            <p:cNvPr id="6146" name="Picture 2" descr="applications">
              <a:extLst>
                <a:ext uri="{FF2B5EF4-FFF2-40B4-BE49-F238E27FC236}">
                  <a16:creationId xmlns:a16="http://schemas.microsoft.com/office/drawing/2014/main" id="{96093797-13F7-4CEA-813E-24EF69461C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73" r="13338"/>
            <a:stretch/>
          </p:blipFill>
          <p:spPr bwMode="auto">
            <a:xfrm>
              <a:off x="390766" y="338201"/>
              <a:ext cx="3036095" cy="23502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CA7DE46D-6F57-4BB7-AC4C-ACD6B5A2FF7D}"/>
                </a:ext>
              </a:extLst>
            </p:cNvPr>
            <p:cNvSpPr txBox="1"/>
            <p:nvPr/>
          </p:nvSpPr>
          <p:spPr>
            <a:xfrm>
              <a:off x="1662546" y="1197804"/>
              <a:ext cx="1432723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Cylindrical ERM</a:t>
              </a: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214CABF-9DD5-44CB-8D12-2660A90EEF77}"/>
                </a:ext>
              </a:extLst>
            </p:cNvPr>
            <p:cNvCxnSpPr/>
            <p:nvPr/>
          </p:nvCxnSpPr>
          <p:spPr>
            <a:xfrm flipH="1">
              <a:off x="1703440" y="1479119"/>
              <a:ext cx="298280" cy="298280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8126214-EEA4-42E9-8111-C4CC98F4274D}"/>
              </a:ext>
            </a:extLst>
          </p:cNvPr>
          <p:cNvGrpSpPr/>
          <p:nvPr/>
        </p:nvGrpSpPr>
        <p:grpSpPr>
          <a:xfrm>
            <a:off x="6771400" y="240148"/>
            <a:ext cx="2931881" cy="2543175"/>
            <a:chOff x="6739107" y="240148"/>
            <a:chExt cx="2931881" cy="254317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A161E99-2361-44D2-842B-C9EC6B83DB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883" r="33801"/>
            <a:stretch/>
          </p:blipFill>
          <p:spPr>
            <a:xfrm>
              <a:off x="6739107" y="240148"/>
              <a:ext cx="2931881" cy="2543175"/>
            </a:xfrm>
            <a:prstGeom prst="rect">
              <a:avLst/>
            </a:prstGeom>
          </p:spPr>
        </p:pic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63901CF-D09A-451E-9061-3543D00787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33636" y="2197918"/>
              <a:ext cx="261525" cy="37614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470336E-25BB-493A-B949-258BCD8CF707}"/>
                </a:ext>
              </a:extLst>
            </p:cNvPr>
            <p:cNvSpPr txBox="1"/>
            <p:nvPr/>
          </p:nvSpPr>
          <p:spPr>
            <a:xfrm>
              <a:off x="8524091" y="2374563"/>
              <a:ext cx="1066477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Coin ERM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13103F-6742-4961-8209-32C59ED0953A}"/>
              </a:ext>
            </a:extLst>
          </p:cNvPr>
          <p:cNvGrpSpPr/>
          <p:nvPr/>
        </p:nvGrpSpPr>
        <p:grpSpPr>
          <a:xfrm>
            <a:off x="9909611" y="241291"/>
            <a:ext cx="2931881" cy="2542032"/>
            <a:chOff x="9909611" y="241291"/>
            <a:chExt cx="2931881" cy="2542032"/>
          </a:xfrm>
        </p:grpSpPr>
        <p:pic>
          <p:nvPicPr>
            <p:cNvPr id="17" name="Picture 2">
              <a:extLst>
                <a:ext uri="{FF2B5EF4-FFF2-40B4-BE49-F238E27FC236}">
                  <a16:creationId xmlns:a16="http://schemas.microsoft.com/office/drawing/2014/main" id="{AD193AC9-DDF5-42DC-9932-ABC3A00869D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807" t="11577" r="26621" b="39516"/>
            <a:stretch/>
          </p:blipFill>
          <p:spPr bwMode="auto">
            <a:xfrm>
              <a:off x="9909611" y="241291"/>
              <a:ext cx="2931881" cy="25420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E9CEC08-EA7C-4BB1-8836-35CCCAFE40F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7392" y="1622022"/>
              <a:ext cx="119312" cy="33360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0050666-9056-42ED-978A-A539B07E627A}"/>
                </a:ext>
              </a:extLst>
            </p:cNvPr>
            <p:cNvSpPr txBox="1"/>
            <p:nvPr/>
          </p:nvSpPr>
          <p:spPr>
            <a:xfrm>
              <a:off x="10965032" y="1858604"/>
              <a:ext cx="644719" cy="31393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Bebas Neue" panose="020B0606020202050201" pitchFamily="34" charset="0"/>
                </a:rPr>
                <a:t>LRA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E332AAB-5BBF-431B-97D5-8EAB0AF16D69}"/>
              </a:ext>
            </a:extLst>
          </p:cNvPr>
          <p:cNvGrpSpPr/>
          <p:nvPr/>
        </p:nvGrpSpPr>
        <p:grpSpPr>
          <a:xfrm>
            <a:off x="3633190" y="240148"/>
            <a:ext cx="2931881" cy="2543175"/>
            <a:chOff x="3598304" y="240148"/>
            <a:chExt cx="2931881" cy="254317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49125419-BA6A-4E0D-A86F-7708C35E52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5" t="8198" r="9312" b="6631"/>
            <a:stretch/>
          </p:blipFill>
          <p:spPr bwMode="auto">
            <a:xfrm>
              <a:off x="3598304" y="240148"/>
              <a:ext cx="2931881" cy="2543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4C281E2-5874-4933-917D-23E6812C366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13962" y="704682"/>
              <a:ext cx="219134" cy="248836"/>
            </a:xfrm>
            <a:prstGeom prst="line">
              <a:avLst/>
            </a:prstGeom>
            <a:ln w="19050">
              <a:solidFill>
                <a:schemeClr val="bg1"/>
              </a:solidFill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C64659-D187-4DEF-98A3-7C07256C9956}"/>
                </a:ext>
              </a:extLst>
            </p:cNvPr>
            <p:cNvSpPr txBox="1"/>
            <p:nvPr/>
          </p:nvSpPr>
          <p:spPr>
            <a:xfrm>
              <a:off x="4663277" y="844585"/>
              <a:ext cx="1432723" cy="3139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tIns="27432" bIns="9144" rtlCol="0">
              <a:spAutoFit/>
            </a:bodyPr>
            <a:lstStyle/>
            <a:p>
              <a:pPr algn="ctr"/>
              <a:r>
                <a:rPr lang="en-US" dirty="0">
                  <a:latin typeface="Bebas Neue" panose="020B0606020202050201" pitchFamily="34" charset="0"/>
                </a:rPr>
                <a:t>Cylindrical ERM</a:t>
              </a:r>
            </a:p>
          </p:txBody>
        </p:sp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A2D5773-3338-4517-A9DC-2AED081D8A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35" t="15774" r="33148" b="71137"/>
            <a:stretch/>
          </p:blipFill>
          <p:spPr bwMode="auto">
            <a:xfrm>
              <a:off x="5155381" y="1740042"/>
              <a:ext cx="1202427" cy="1043011"/>
            </a:xfrm>
            <a:prstGeom prst="ellipse">
              <a:avLst/>
            </a:prstGeom>
            <a:noFill/>
            <a:ln w="28575">
              <a:solidFill>
                <a:srgbClr val="92D05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8485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>
            <a:extLst>
              <a:ext uri="{FF2B5EF4-FFF2-40B4-BE49-F238E27FC236}">
                <a16:creationId xmlns:a16="http://schemas.microsoft.com/office/drawing/2014/main" id="{500C7DB5-0EF2-42BE-89A7-4484F4187A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4713" y="1643063"/>
            <a:ext cx="5362575" cy="357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841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D31144-6550-44A3-87F2-C760FA9F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6751"/>
            <a:ext cx="5086350" cy="27052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7C2617-550F-4780-963C-0DD9422B1F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3525" y="186751"/>
            <a:ext cx="5433380" cy="28898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7F2D2F-00DE-4B31-88CB-42090BAC5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9575" y="3333749"/>
            <a:ext cx="6275088" cy="3337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3C4247-0A5F-474A-802C-BE3E585A7C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575" y="3566530"/>
            <a:ext cx="5686425" cy="30244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65E5252-99EB-4419-B686-625D75B216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1724" y="6671249"/>
            <a:ext cx="4886325" cy="25988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B66E465-E21C-413D-B340-5266A5F41C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320" y="6858000"/>
            <a:ext cx="5433380" cy="28898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18E15F4-F2D2-44C2-82A8-AA51F58B25D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230372" y="167701"/>
            <a:ext cx="5952728" cy="316604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3658399-5CD7-4062-ACA1-2EA5B96233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84260" y="3958893"/>
            <a:ext cx="8296275" cy="44124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4CF763B-CCE7-4459-9029-D3060BC218A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1975" y="-3653719"/>
            <a:ext cx="6505575" cy="3460088"/>
          </a:xfrm>
          <a:prstGeom prst="rect">
            <a:avLst/>
          </a:prstGeom>
        </p:spPr>
      </p:pic>
      <p:pic>
        <p:nvPicPr>
          <p:cNvPr id="7170" name="Picture 2" descr="applications">
            <a:extLst>
              <a:ext uri="{FF2B5EF4-FFF2-40B4-BE49-F238E27FC236}">
                <a16:creationId xmlns:a16="http://schemas.microsoft.com/office/drawing/2014/main" id="{F8A81A02-0F28-4ECB-A065-B4427294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680" y="-2956067"/>
            <a:ext cx="4766972" cy="2652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2322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66716A-5F0A-48E7-A020-B9B1E3411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128588"/>
            <a:ext cx="3727321" cy="31956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38FB802-FFCB-4A8D-B569-7BCF0A647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2240" y="128588"/>
            <a:ext cx="3168369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825AE25-8F6A-4915-BCE6-B1F98E92C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4829" y="381000"/>
            <a:ext cx="5211945" cy="448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081F232B-07E2-4926-B31D-A2BA7B76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590550"/>
            <a:ext cx="5267325" cy="3950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171AE2FA-3F88-41A8-B4D2-675117314A24}"/>
              </a:ext>
            </a:extLst>
          </p:cNvPr>
          <p:cNvSpPr/>
          <p:nvPr/>
        </p:nvSpPr>
        <p:spPr>
          <a:xfrm>
            <a:off x="3038475" y="962025"/>
            <a:ext cx="904875" cy="9048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1DA1769C-5550-45EC-9F92-50B42B584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124" y="383379"/>
            <a:ext cx="5267326" cy="395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5AF8B960-D540-4E23-93D8-14043F2C9912}"/>
              </a:ext>
            </a:extLst>
          </p:cNvPr>
          <p:cNvSpPr/>
          <p:nvPr/>
        </p:nvSpPr>
        <p:spPr>
          <a:xfrm>
            <a:off x="8439150" y="2524125"/>
            <a:ext cx="904875" cy="9048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1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>
            <a:extLst>
              <a:ext uri="{FF2B5EF4-FFF2-40B4-BE49-F238E27FC236}">
                <a16:creationId xmlns:a16="http://schemas.microsoft.com/office/drawing/2014/main" id="{DADA0F1F-12A3-4537-AE59-C05F073A8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18E482B-444B-48A6-9FF2-E8CF9E40A1F0}"/>
              </a:ext>
            </a:extLst>
          </p:cNvPr>
          <p:cNvSpPr/>
          <p:nvPr/>
        </p:nvSpPr>
        <p:spPr>
          <a:xfrm>
            <a:off x="5724525" y="5200650"/>
            <a:ext cx="904875" cy="904875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557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F2281D-1BCF-4952-BFC1-8663DE502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982" y="0"/>
            <a:ext cx="79671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EFE216-474C-4C80-94C8-B3959B2D5C49}"/>
              </a:ext>
            </a:extLst>
          </p:cNvPr>
          <p:cNvSpPr txBox="1"/>
          <p:nvPr/>
        </p:nvSpPr>
        <p:spPr>
          <a:xfrm>
            <a:off x="8332631" y="566671"/>
            <a:ext cx="331845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Slides here:</a:t>
            </a:r>
          </a:p>
          <a:p>
            <a:r>
              <a:rPr lang="en-US" sz="1400" dirty="0">
                <a:hlinkClick r:id="rId4"/>
              </a:rPr>
              <a:t>https://devstreaming-cdn.apple.com/videos/wwdc/2019/223ignoocw8xnuqx5di/223/223_expanding_the_sensory_experience_with_core_haptics.pdf?dl=1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08271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FC3264D-2666-413B-9E52-A737868C0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28725"/>
            <a:ext cx="5334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C91BEB26-D8C2-4EED-B77A-FE541B52B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43075"/>
            <a:ext cx="4305300" cy="3228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88709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Google AI Blog: Haptics with Input: Using Linear Resonant Actuators for  Sensing">
            <a:extLst>
              <a:ext uri="{FF2B5EF4-FFF2-40B4-BE49-F238E27FC236}">
                <a16:creationId xmlns:a16="http://schemas.microsoft.com/office/drawing/2014/main" id="{35606F8B-D30F-41CD-AD48-918DF5F40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2338" y="1400175"/>
            <a:ext cx="5267325" cy="405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9E28AF-75FF-43C0-B249-CDDFE5C1CB3A}"/>
              </a:ext>
            </a:extLst>
          </p:cNvPr>
          <p:cNvSpPr txBox="1"/>
          <p:nvPr/>
        </p:nvSpPr>
        <p:spPr>
          <a:xfrm>
            <a:off x="829340" y="770860"/>
            <a:ext cx="3099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LRA</a:t>
            </a:r>
          </a:p>
        </p:txBody>
      </p:sp>
    </p:spTree>
    <p:extLst>
      <p:ext uri="{BB962C8B-B14F-4D97-AF65-F5344CB8AC3E}">
        <p14:creationId xmlns:p14="http://schemas.microsoft.com/office/powerpoint/2010/main" val="35684885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aptic Feedback Design Solutions | NFPmotor.com">
            <a:extLst>
              <a:ext uri="{FF2B5EF4-FFF2-40B4-BE49-F238E27FC236}">
                <a16:creationId xmlns:a16="http://schemas.microsoft.com/office/drawing/2014/main" id="{066F0F99-3EF5-4D7E-82BA-1C8D9824D0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588" y="0"/>
            <a:ext cx="91392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47796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C45307-6CB0-4E49-B20A-6C3870FB0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752" y="386715"/>
            <a:ext cx="2048419" cy="1566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E0FF9F-0288-4281-B638-2FE8477CE7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793" y="386715"/>
            <a:ext cx="2418534" cy="1849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C6EAB8-4759-4330-98C3-70EC9956C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1" y="1099714"/>
            <a:ext cx="2383698" cy="1822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8EC393-C35F-4FA9-8602-D14AA34911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5855" y="2497439"/>
            <a:ext cx="2531745" cy="193604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D898553-4C27-4057-8D6B-C4E567F77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3056" y="2922542"/>
            <a:ext cx="421005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666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38769CD-A8A5-45C0-9D47-9A6027B87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" y="557348"/>
            <a:ext cx="6179209" cy="1814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A87BD92-0F1D-4915-B481-95D36D476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83" y="566056"/>
            <a:ext cx="6179209" cy="1814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22662A-D514-4B53-9049-C27F84198D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382" y="2371428"/>
            <a:ext cx="6167055" cy="18105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BA3056-9042-4357-96E7-3EAECB36D4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1097" y="2371428"/>
            <a:ext cx="6167057" cy="18105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70545E8-EF2A-4D17-8EA1-AA902B2CEE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62" y="4391025"/>
            <a:ext cx="6163056" cy="180933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3E50BFA-77EE-4A1F-A118-FD759457D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2437" y="4391025"/>
            <a:ext cx="6150455" cy="180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888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>
            <a:extLst>
              <a:ext uri="{FF2B5EF4-FFF2-40B4-BE49-F238E27FC236}">
                <a16:creationId xmlns:a16="http://schemas.microsoft.com/office/drawing/2014/main" id="{E9AD8D50-DFF7-413C-ABCD-24E52B1F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53" y="-83127"/>
            <a:ext cx="5713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354FBAD6-24FD-4349-A0DC-EA700F7C0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8587" y="-249381"/>
            <a:ext cx="5713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22237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8mm Linear Resonant Actuator - 3mm Type - Model No. C08-00A">
            <a:extLst>
              <a:ext uri="{FF2B5EF4-FFF2-40B4-BE49-F238E27FC236}">
                <a16:creationId xmlns:a16="http://schemas.microsoft.com/office/drawing/2014/main" id="{62B0F6BA-3DEE-4C84-9125-31FBAF9DD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40" y="3762375"/>
            <a:ext cx="3095625" cy="309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5mm Vibration Motor - 11mm Type - Model No. 304-005.002">
            <a:extLst>
              <a:ext uri="{FF2B5EF4-FFF2-40B4-BE49-F238E27FC236}">
                <a16:creationId xmlns:a16="http://schemas.microsoft.com/office/drawing/2014/main" id="{40E142F6-6461-4656-A5C0-843257209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70" y="991728"/>
            <a:ext cx="1547812" cy="1547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C36DD6E-A4AF-4783-8555-C2CAA7E3CE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767687"/>
              </p:ext>
            </p:extLst>
          </p:nvPr>
        </p:nvGraphicFramePr>
        <p:xfrm>
          <a:off x="1623752" y="2604397"/>
          <a:ext cx="11845638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6182">
                  <a:extLst>
                    <a:ext uri="{9D8B030D-6E8A-4147-A177-3AD203B41FA5}">
                      <a16:colId xmlns:a16="http://schemas.microsoft.com/office/drawing/2014/main" val="3709198416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3119497720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2338456748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1599226513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3059535031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2196191302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2063928238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57448786"/>
                    </a:ext>
                  </a:extLst>
                </a:gridCol>
                <a:gridCol w="1316182">
                  <a:extLst>
                    <a:ext uri="{9D8B030D-6E8A-4147-A177-3AD203B41FA5}">
                      <a16:colId xmlns:a16="http://schemas.microsoft.com/office/drawing/2014/main" val="74554779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Body Diameter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Body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Eccentric Weight Radius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Eccentric Weight Length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Shaft Orientation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Operating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Vibration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Typical Operating Current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Typical Amplitude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6870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67707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72966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4D06540-F756-4550-8B43-2933B2417F11}"/>
              </a:ext>
            </a:extLst>
          </p:cNvPr>
          <p:cNvGrpSpPr/>
          <p:nvPr/>
        </p:nvGrpSpPr>
        <p:grpSpPr>
          <a:xfrm>
            <a:off x="324775" y="1032741"/>
            <a:ext cx="5386070" cy="2667591"/>
            <a:chOff x="324774" y="1032741"/>
            <a:chExt cx="8333739" cy="4127500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476CB7FA-BF8A-4F44-B2CA-FF7A6EE3B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74" y="1032741"/>
              <a:ext cx="4127500" cy="4127500"/>
            </a:xfrm>
            <a:prstGeom prst="rect">
              <a:avLst/>
            </a:prstGeom>
          </p:spPr>
        </p:pic>
        <p:pic>
          <p:nvPicPr>
            <p:cNvPr id="9" name="Picture 8" descr="A close-up of a speaker&#10;&#10;Description automatically generated with low confidence">
              <a:extLst>
                <a:ext uri="{FF2B5EF4-FFF2-40B4-BE49-F238E27FC236}">
                  <a16:creationId xmlns:a16="http://schemas.microsoft.com/office/drawing/2014/main" id="{28FC9880-CFD9-4056-B5B7-BC1D006CC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31013" y="1032741"/>
              <a:ext cx="4127500" cy="4127500"/>
            </a:xfrm>
            <a:prstGeom prst="rect">
              <a:avLst/>
            </a:prstGeom>
          </p:spPr>
        </p:pic>
      </p:grp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80A75A2-D0DB-4D14-9BB5-DC5F8D6D0D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121" y="1032741"/>
            <a:ext cx="3095625" cy="3095625"/>
          </a:xfrm>
          <a:prstGeom prst="rect">
            <a:avLst/>
          </a:prstGeom>
        </p:spPr>
      </p:pic>
      <p:pic>
        <p:nvPicPr>
          <p:cNvPr id="14" name="Picture 13" descr="Text&#10;&#10;Description automatically generated">
            <a:extLst>
              <a:ext uri="{FF2B5EF4-FFF2-40B4-BE49-F238E27FC236}">
                <a16:creationId xmlns:a16="http://schemas.microsoft.com/office/drawing/2014/main" id="{8C7B858A-5208-4295-9778-CB70F7DC2A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415" y="966571"/>
            <a:ext cx="3096057" cy="3096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8340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F2AD245-A9BF-4ADF-8786-7226E710E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1" y="2103120"/>
            <a:ext cx="1686125" cy="1686125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34BAFD4F-611F-433B-AC70-4E6F089ABF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09" y="2103120"/>
            <a:ext cx="1686125" cy="1686125"/>
          </a:xfrm>
          <a:prstGeom prst="rect">
            <a:avLst/>
          </a:prstGeom>
        </p:spPr>
      </p:pic>
      <p:pic>
        <p:nvPicPr>
          <p:cNvPr id="8" name="Picture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336976BD-9BE9-4E90-9ED5-CD83AB2766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09" y="3856503"/>
            <a:ext cx="1686125" cy="1686125"/>
          </a:xfrm>
          <a:prstGeom prst="rect">
            <a:avLst/>
          </a:prstGeom>
        </p:spPr>
      </p:pic>
      <p:pic>
        <p:nvPicPr>
          <p:cNvPr id="16" name="Picture 1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AD611C4-3F8B-48B3-9F69-67111E5023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102" y="3856503"/>
            <a:ext cx="1686125" cy="16861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D755139-4F07-4A3E-BE15-A52D042A94BC}"/>
              </a:ext>
            </a:extLst>
          </p:cNvPr>
          <p:cNvSpPr txBox="1"/>
          <p:nvPr/>
        </p:nvSpPr>
        <p:spPr>
          <a:xfrm>
            <a:off x="747364" y="1180271"/>
            <a:ext cx="3607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 ERM Motor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8mm x 3mm</a:t>
            </a:r>
          </a:p>
        </p:txBody>
      </p:sp>
      <p:pic>
        <p:nvPicPr>
          <p:cNvPr id="20" name="Picture 19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D57BB171-A9AC-41CC-B62D-48D38736BF8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34" t="20082" r="14507" b="19394"/>
          <a:stretch/>
        </p:blipFill>
        <p:spPr>
          <a:xfrm>
            <a:off x="5359233" y="2410691"/>
            <a:ext cx="1108070" cy="1018309"/>
          </a:xfrm>
          <a:prstGeom prst="rect">
            <a:avLst/>
          </a:prstGeom>
        </p:spPr>
      </p:pic>
      <p:pic>
        <p:nvPicPr>
          <p:cNvPr id="22" name="Picture 21" descr="Diagram&#10;&#10;Description automatically generated">
            <a:extLst>
              <a:ext uri="{FF2B5EF4-FFF2-40B4-BE49-F238E27FC236}">
                <a16:creationId xmlns:a16="http://schemas.microsoft.com/office/drawing/2014/main" id="{759BF999-9AED-4D9F-97C7-F5132887FE1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768" y="2072823"/>
            <a:ext cx="1682496" cy="1682496"/>
          </a:xfrm>
          <a:prstGeom prst="rect">
            <a:avLst/>
          </a:prstGeom>
        </p:spPr>
      </p:pic>
      <p:pic>
        <p:nvPicPr>
          <p:cNvPr id="24" name="Picture 2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CD71E0A-879F-4E2F-9063-81DE689BCF1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0272" y="3806623"/>
            <a:ext cx="1682496" cy="1682496"/>
          </a:xfrm>
          <a:prstGeom prst="rect">
            <a:avLst/>
          </a:prstGeom>
        </p:spPr>
      </p:pic>
      <p:pic>
        <p:nvPicPr>
          <p:cNvPr id="26" name="Picture 25" descr="Diagram&#10;&#10;Description automatically generated">
            <a:extLst>
              <a:ext uri="{FF2B5EF4-FFF2-40B4-BE49-F238E27FC236}">
                <a16:creationId xmlns:a16="http://schemas.microsoft.com/office/drawing/2014/main" id="{35675751-D487-41C4-946E-5C83F6801F4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872" y="4059122"/>
            <a:ext cx="1682496" cy="168249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C1D836C-8399-47F0-8B41-A7EC3822659E}"/>
              </a:ext>
            </a:extLst>
          </p:cNvPr>
          <p:cNvSpPr txBox="1"/>
          <p:nvPr/>
        </p:nvSpPr>
        <p:spPr>
          <a:xfrm>
            <a:off x="4989625" y="1180271"/>
            <a:ext cx="3607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 LRA Motor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8mm x 3mm</a:t>
            </a:r>
          </a:p>
        </p:txBody>
      </p:sp>
    </p:spTree>
    <p:extLst>
      <p:ext uri="{BB962C8B-B14F-4D97-AF65-F5344CB8AC3E}">
        <p14:creationId xmlns:p14="http://schemas.microsoft.com/office/powerpoint/2010/main" val="533878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E8C8E69-F871-4BBF-ADDF-DE93AC14DCD0}"/>
              </a:ext>
            </a:extLst>
          </p:cNvPr>
          <p:cNvGrpSpPr/>
          <p:nvPr/>
        </p:nvGrpSpPr>
        <p:grpSpPr>
          <a:xfrm>
            <a:off x="1835493" y="1936865"/>
            <a:ext cx="3476398" cy="3439508"/>
            <a:chOff x="1887567" y="1936865"/>
            <a:chExt cx="3476398" cy="3439508"/>
          </a:xfrm>
        </p:grpSpPr>
        <p:pic>
          <p:nvPicPr>
            <p:cNvPr id="3" name="Picture 2" descr="Graphical user interface, text&#10;&#10;Description automatically generated">
              <a:extLst>
                <a:ext uri="{FF2B5EF4-FFF2-40B4-BE49-F238E27FC236}">
                  <a16:creationId xmlns:a16="http://schemas.microsoft.com/office/drawing/2014/main" id="{EF2AD245-A9BF-4ADF-8786-7226E710E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567" y="1936865"/>
              <a:ext cx="1686125" cy="1686125"/>
            </a:xfrm>
            <a:prstGeom prst="rect">
              <a:avLst/>
            </a:prstGeom>
          </p:spPr>
        </p:pic>
        <p:pic>
          <p:nvPicPr>
            <p:cNvPr id="6" name="Picture 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34BAFD4F-611F-433B-AC70-4E6F089ABF1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840" y="1936865"/>
              <a:ext cx="1686125" cy="1686125"/>
            </a:xfrm>
            <a:prstGeom prst="rect">
              <a:avLst/>
            </a:prstGeom>
          </p:spPr>
        </p:pic>
        <p:pic>
          <p:nvPicPr>
            <p:cNvPr id="8" name="Picture 7" descr="A picture containing graphical user interface&#10;&#10;Description automatically generated">
              <a:extLst>
                <a:ext uri="{FF2B5EF4-FFF2-40B4-BE49-F238E27FC236}">
                  <a16:creationId xmlns:a16="http://schemas.microsoft.com/office/drawing/2014/main" id="{336976BD-9BE9-4E90-9ED5-CD83AB2766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77840" y="3690248"/>
              <a:ext cx="1686125" cy="1686125"/>
            </a:xfrm>
            <a:prstGeom prst="rect">
              <a:avLst/>
            </a:prstGeom>
          </p:spPr>
        </p:pic>
        <p:pic>
          <p:nvPicPr>
            <p:cNvPr id="16" name="Picture 15" descr="Graphical user interface, text, application&#10;&#10;Description automatically generated">
              <a:extLst>
                <a:ext uri="{FF2B5EF4-FFF2-40B4-BE49-F238E27FC236}">
                  <a16:creationId xmlns:a16="http://schemas.microsoft.com/office/drawing/2014/main" id="{DAD611C4-3F8B-48B3-9F69-67111E502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87568" y="3690248"/>
              <a:ext cx="1686125" cy="1686125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ED755139-4F07-4A3E-BE15-A52D042A94BC}"/>
              </a:ext>
            </a:extLst>
          </p:cNvPr>
          <p:cNvSpPr txBox="1"/>
          <p:nvPr/>
        </p:nvSpPr>
        <p:spPr>
          <a:xfrm>
            <a:off x="1769830" y="1014016"/>
            <a:ext cx="3607724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 ERM Motor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8mm x 3mm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71BF8B9-37DD-4901-82E2-80C658CCD573}"/>
              </a:ext>
            </a:extLst>
          </p:cNvPr>
          <p:cNvGrpSpPr/>
          <p:nvPr/>
        </p:nvGrpSpPr>
        <p:grpSpPr>
          <a:xfrm>
            <a:off x="6444196" y="1936865"/>
            <a:ext cx="3463602" cy="3412829"/>
            <a:chOff x="6381699" y="1936865"/>
            <a:chExt cx="3463602" cy="3412829"/>
          </a:xfrm>
        </p:grpSpPr>
        <p:pic>
          <p:nvPicPr>
            <p:cNvPr id="20" name="Picture 19" descr="Graphical user interface, text&#10;&#10;Description automatically generated with medium confidence">
              <a:extLst>
                <a:ext uri="{FF2B5EF4-FFF2-40B4-BE49-F238E27FC236}">
                  <a16:creationId xmlns:a16="http://schemas.microsoft.com/office/drawing/2014/main" id="{D57BB171-A9AC-41CC-B62D-48D38736BF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34" t="14403" r="14507" b="19837"/>
            <a:stretch/>
          </p:blipFill>
          <p:spPr>
            <a:xfrm>
              <a:off x="6381699" y="1936865"/>
              <a:ext cx="1684999" cy="1682496"/>
            </a:xfrm>
            <a:prstGeom prst="rect">
              <a:avLst/>
            </a:prstGeom>
          </p:spPr>
        </p:pic>
        <p:pic>
          <p:nvPicPr>
            <p:cNvPr id="22" name="Picture 21" descr="Diagram&#10;&#10;Description automatically generated">
              <a:extLst>
                <a:ext uri="{FF2B5EF4-FFF2-40B4-BE49-F238E27FC236}">
                  <a16:creationId xmlns:a16="http://schemas.microsoft.com/office/drawing/2014/main" id="{759BF999-9AED-4D9F-97C7-F5132887FE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7" t="14402" r="14402" b="19837"/>
            <a:stretch/>
          </p:blipFill>
          <p:spPr>
            <a:xfrm>
              <a:off x="8162805" y="1936865"/>
              <a:ext cx="1682496" cy="1682496"/>
            </a:xfrm>
            <a:prstGeom prst="rect">
              <a:avLst/>
            </a:prstGeom>
          </p:spPr>
        </p:pic>
        <p:pic>
          <p:nvPicPr>
            <p:cNvPr id="24" name="Picture 23" descr="Graphical user interface, application&#10;&#10;Description automatically generated">
              <a:extLst>
                <a:ext uri="{FF2B5EF4-FFF2-40B4-BE49-F238E27FC236}">
                  <a16:creationId xmlns:a16="http://schemas.microsoft.com/office/drawing/2014/main" id="{9CD71E0A-879F-4E2F-9063-81DE689BCF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7" t="14402" r="14402" b="19837"/>
            <a:stretch/>
          </p:blipFill>
          <p:spPr>
            <a:xfrm>
              <a:off x="6381699" y="3667198"/>
              <a:ext cx="1682496" cy="1682496"/>
            </a:xfrm>
            <a:prstGeom prst="rect">
              <a:avLst/>
            </a:prstGeom>
          </p:spPr>
        </p:pic>
        <p:pic>
          <p:nvPicPr>
            <p:cNvPr id="26" name="Picture 25" descr="Diagram&#10;&#10;Description automatically generated">
              <a:extLst>
                <a:ext uri="{FF2B5EF4-FFF2-40B4-BE49-F238E27FC236}">
                  <a16:creationId xmlns:a16="http://schemas.microsoft.com/office/drawing/2014/main" id="{35675751-D487-41C4-946E-5C83F6801F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37" t="14402" r="14402" b="19837"/>
            <a:stretch/>
          </p:blipFill>
          <p:spPr>
            <a:xfrm>
              <a:off x="8162805" y="3667198"/>
              <a:ext cx="1682496" cy="1682496"/>
            </a:xfrm>
            <a:prstGeom prst="rect">
              <a:avLst/>
            </a:prstGeom>
          </p:spPr>
        </p:pic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C1D836C-8399-47F0-8B41-A7EC3822659E}"/>
              </a:ext>
            </a:extLst>
          </p:cNvPr>
          <p:cNvSpPr txBox="1"/>
          <p:nvPr/>
        </p:nvSpPr>
        <p:spPr>
          <a:xfrm>
            <a:off x="6444196" y="1014016"/>
            <a:ext cx="346360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Example LRA</a:t>
            </a:r>
          </a:p>
          <a:p>
            <a:pPr algn="ctr"/>
            <a:r>
              <a:rPr lang="en-US" sz="2400" dirty="0">
                <a:latin typeface="Segoe Condensed" panose="020B0606040200020203" pitchFamily="34" charset="0"/>
              </a:rPr>
              <a:t>8mm x 3mm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1F51DFE-FF6A-4B7F-B603-D926EB0BA4B9}"/>
              </a:ext>
            </a:extLst>
          </p:cNvPr>
          <p:cNvSpPr txBox="1"/>
          <p:nvPr/>
        </p:nvSpPr>
        <p:spPr>
          <a:xfrm>
            <a:off x="1828699" y="5397531"/>
            <a:ext cx="3489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Precision Microdrives: Model 308-100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EB7B673-FCC3-49B9-B832-C881078A2C89}"/>
              </a:ext>
            </a:extLst>
          </p:cNvPr>
          <p:cNvSpPr txBox="1"/>
          <p:nvPr/>
        </p:nvSpPr>
        <p:spPr>
          <a:xfrm>
            <a:off x="6431004" y="5397531"/>
            <a:ext cx="348998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>
                <a:latin typeface="Segoe Condensed" panose="020B0606040200020203" pitchFamily="34" charset="0"/>
              </a:rPr>
              <a:t>Precision Microdrives: Model C08-00A</a:t>
            </a:r>
          </a:p>
        </p:txBody>
      </p:sp>
    </p:spTree>
    <p:extLst>
      <p:ext uri="{BB962C8B-B14F-4D97-AF65-F5344CB8AC3E}">
        <p14:creationId xmlns:p14="http://schemas.microsoft.com/office/powerpoint/2010/main" val="3798073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D90D6F-B0EE-44FB-94FD-1D0934789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5025"/>
            <a:ext cx="12192000" cy="6607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917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DC7628A-4C9B-4CD0-9F86-2FCB02298486}"/>
              </a:ext>
            </a:extLst>
          </p:cNvPr>
          <p:cNvGrpSpPr/>
          <p:nvPr/>
        </p:nvGrpSpPr>
        <p:grpSpPr>
          <a:xfrm>
            <a:off x="154885" y="1041098"/>
            <a:ext cx="11529115" cy="1443797"/>
            <a:chOff x="154885" y="402555"/>
            <a:chExt cx="17250354" cy="2160271"/>
          </a:xfrm>
        </p:grpSpPr>
        <p:pic>
          <p:nvPicPr>
            <p:cNvPr id="13314" name="Picture 2" descr="8mm coin (shaftless) vibration motor">
              <a:extLst>
                <a:ext uri="{FF2B5EF4-FFF2-40B4-BE49-F238E27FC236}">
                  <a16:creationId xmlns:a16="http://schemas.microsoft.com/office/drawing/2014/main" id="{62E237F9-C740-4F58-9DDB-D3ECF09152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661"/>
            <a:stretch/>
          </p:blipFill>
          <p:spPr bwMode="auto">
            <a:xfrm>
              <a:off x="14547739" y="402556"/>
              <a:ext cx="2857500" cy="216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6" name="Picture 4" descr="ERM / Pager">
              <a:extLst>
                <a:ext uri="{FF2B5EF4-FFF2-40B4-BE49-F238E27FC236}">
                  <a16:creationId xmlns:a16="http://schemas.microsoft.com/office/drawing/2014/main" id="{1C69F841-0C14-46E1-B352-11DFBB71D5F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3"/>
            <a:stretch/>
          </p:blipFill>
          <p:spPr bwMode="auto">
            <a:xfrm>
              <a:off x="154885" y="402555"/>
              <a:ext cx="2857500" cy="216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18" name="Picture 6" descr="PCB mounted motor">
              <a:extLst>
                <a:ext uri="{FF2B5EF4-FFF2-40B4-BE49-F238E27FC236}">
                  <a16:creationId xmlns:a16="http://schemas.microsoft.com/office/drawing/2014/main" id="{B228B968-AAE4-434A-B98D-09819CC0FD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3"/>
            <a:stretch/>
          </p:blipFill>
          <p:spPr bwMode="auto">
            <a:xfrm>
              <a:off x="3033456" y="402555"/>
              <a:ext cx="2857500" cy="216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0" name="Picture 8" descr="Coin / pancake motors">
              <a:extLst>
                <a:ext uri="{FF2B5EF4-FFF2-40B4-BE49-F238E27FC236}">
                  <a16:creationId xmlns:a16="http://schemas.microsoft.com/office/drawing/2014/main" id="{4ADE7D7A-3539-451A-A9FA-C5176EA8DA9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2"/>
            <a:stretch/>
          </p:blipFill>
          <p:spPr bwMode="auto">
            <a:xfrm>
              <a:off x="11669169" y="402555"/>
              <a:ext cx="2857500" cy="216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2" name="Picture 10" descr="Encapsulated / enclosed motors">
              <a:extLst>
                <a:ext uri="{FF2B5EF4-FFF2-40B4-BE49-F238E27FC236}">
                  <a16:creationId xmlns:a16="http://schemas.microsoft.com/office/drawing/2014/main" id="{0F3266D1-4657-4727-A013-615B757461F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3"/>
            <a:stretch/>
          </p:blipFill>
          <p:spPr bwMode="auto">
            <a:xfrm>
              <a:off x="5912027" y="402555"/>
              <a:ext cx="2857500" cy="21602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4" name="Picture 12" descr="Brushless (BLDC) motor">
              <a:extLst>
                <a:ext uri="{FF2B5EF4-FFF2-40B4-BE49-F238E27FC236}">
                  <a16:creationId xmlns:a16="http://schemas.microsoft.com/office/drawing/2014/main" id="{E3CC606B-1FFB-4421-9E61-2D0AE63A1C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432"/>
            <a:stretch/>
          </p:blipFill>
          <p:spPr bwMode="auto">
            <a:xfrm>
              <a:off x="8790598" y="402555"/>
              <a:ext cx="2857500" cy="21602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F9870AC1-FA04-4F87-81B0-BD6621A2927E}"/>
              </a:ext>
            </a:extLst>
          </p:cNvPr>
          <p:cNvSpPr txBox="1"/>
          <p:nvPr/>
        </p:nvSpPr>
        <p:spPr>
          <a:xfrm>
            <a:off x="138983" y="670560"/>
            <a:ext cx="7695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ERM Cylindrical / Pager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A2F401D-E23D-496F-B113-30EB877E30E7}"/>
              </a:ext>
            </a:extLst>
          </p:cNvPr>
          <p:cNvCxnSpPr>
            <a:cxnSpLocks/>
          </p:cNvCxnSpPr>
          <p:nvPr/>
        </p:nvCxnSpPr>
        <p:spPr>
          <a:xfrm flipV="1">
            <a:off x="154885" y="842838"/>
            <a:ext cx="2826854" cy="123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0A597A7-526B-42AD-AE53-B0FA6BF673AD}"/>
              </a:ext>
            </a:extLst>
          </p:cNvPr>
          <p:cNvCxnSpPr>
            <a:cxnSpLocks/>
          </p:cNvCxnSpPr>
          <p:nvPr/>
        </p:nvCxnSpPr>
        <p:spPr>
          <a:xfrm flipV="1">
            <a:off x="4981363" y="842838"/>
            <a:ext cx="2826854" cy="12388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768E23-AC95-4091-B622-61A1179B724D}"/>
              </a:ext>
            </a:extLst>
          </p:cNvPr>
          <p:cNvSpPr txBox="1"/>
          <p:nvPr/>
        </p:nvSpPr>
        <p:spPr>
          <a:xfrm>
            <a:off x="7860121" y="670560"/>
            <a:ext cx="3847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Bebas Neue" panose="020B0606020202050201" pitchFamily="34" charset="0"/>
              </a:rPr>
              <a:t>ERM COIN / Pancake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D46A5D-746D-4BAB-A2A0-85922F5DD6B6}"/>
              </a:ext>
            </a:extLst>
          </p:cNvPr>
          <p:cNvCxnSpPr>
            <a:cxnSpLocks/>
          </p:cNvCxnSpPr>
          <p:nvPr/>
        </p:nvCxnSpPr>
        <p:spPr>
          <a:xfrm flipV="1">
            <a:off x="7878402" y="843786"/>
            <a:ext cx="1098621" cy="481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9714FDC-D49F-41FF-9296-435675E8ED94}"/>
              </a:ext>
            </a:extLst>
          </p:cNvPr>
          <p:cNvCxnSpPr>
            <a:cxnSpLocks/>
          </p:cNvCxnSpPr>
          <p:nvPr/>
        </p:nvCxnSpPr>
        <p:spPr>
          <a:xfrm flipV="1">
            <a:off x="10585379" y="855226"/>
            <a:ext cx="1098621" cy="4814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2B7A7B59-F938-4556-8CBF-3A0A46A3D92E}"/>
              </a:ext>
            </a:extLst>
          </p:cNvPr>
          <p:cNvSpPr txBox="1"/>
          <p:nvPr/>
        </p:nvSpPr>
        <p:spPr>
          <a:xfrm>
            <a:off x="3994665" y="2207895"/>
            <a:ext cx="128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</a:rPr>
              <a:t>Encapsulated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6855592-2284-437D-B2AD-F5E379249D8B}"/>
              </a:ext>
            </a:extLst>
          </p:cNvPr>
          <p:cNvSpPr txBox="1"/>
          <p:nvPr/>
        </p:nvSpPr>
        <p:spPr>
          <a:xfrm>
            <a:off x="2054898" y="1010062"/>
            <a:ext cx="128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</a:rPr>
              <a:t>PCB Mounted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D812E1-4A53-419A-8CDB-945FAAC60516}"/>
              </a:ext>
            </a:extLst>
          </p:cNvPr>
          <p:cNvSpPr txBox="1"/>
          <p:nvPr/>
        </p:nvSpPr>
        <p:spPr>
          <a:xfrm>
            <a:off x="10846839" y="2263551"/>
            <a:ext cx="128811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Segoe Condensed" panose="020B0606040200020203" pitchFamily="34" charset="0"/>
              </a:rPr>
              <a:t>PCB Mounted</a:t>
            </a:r>
          </a:p>
        </p:txBody>
      </p:sp>
    </p:spTree>
    <p:extLst>
      <p:ext uri="{BB962C8B-B14F-4D97-AF65-F5344CB8AC3E}">
        <p14:creationId xmlns:p14="http://schemas.microsoft.com/office/powerpoint/2010/main" val="1637720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ERMs Vibrate in the Z and X Axes">
            <a:extLst>
              <a:ext uri="{FF2B5EF4-FFF2-40B4-BE49-F238E27FC236}">
                <a16:creationId xmlns:a16="http://schemas.microsoft.com/office/drawing/2014/main" id="{A09B407E-B98F-400E-9D22-F1083CB95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8425" y="2185988"/>
            <a:ext cx="6915150" cy="2486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404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F416082-4641-4680-B188-8DD6A05DD0D9}"/>
              </a:ext>
            </a:extLst>
          </p:cNvPr>
          <p:cNvSpPr/>
          <p:nvPr/>
        </p:nvSpPr>
        <p:spPr>
          <a:xfrm>
            <a:off x="114300" y="1614488"/>
            <a:ext cx="11880056" cy="35647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FD0CA7-4918-4A40-9404-4156B191D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6537" y="2031206"/>
            <a:ext cx="3209925" cy="2438400"/>
          </a:xfrm>
          <a:prstGeom prst="rect">
            <a:avLst/>
          </a:prstGeom>
        </p:spPr>
      </p:pic>
      <p:sp>
        <p:nvSpPr>
          <p:cNvPr id="8" name="Arc 7">
            <a:extLst>
              <a:ext uri="{FF2B5EF4-FFF2-40B4-BE49-F238E27FC236}">
                <a16:creationId xmlns:a16="http://schemas.microsoft.com/office/drawing/2014/main" id="{E317378A-A871-417C-92AF-FA60AA126DA5}"/>
              </a:ext>
            </a:extLst>
          </p:cNvPr>
          <p:cNvSpPr/>
          <p:nvPr/>
        </p:nvSpPr>
        <p:spPr>
          <a:xfrm rot="19234110" flipV="1">
            <a:off x="4988591" y="2929521"/>
            <a:ext cx="1001698" cy="949296"/>
          </a:xfrm>
          <a:prstGeom prst="arc">
            <a:avLst/>
          </a:prstGeom>
          <a:ln>
            <a:solidFill>
              <a:schemeClr val="bg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6FD7AA-5783-4DCA-8834-B97CF67144DC}"/>
              </a:ext>
            </a:extLst>
          </p:cNvPr>
          <p:cNvSpPr txBox="1"/>
          <p:nvPr/>
        </p:nvSpPr>
        <p:spPr>
          <a:xfrm>
            <a:off x="5993231" y="3142352"/>
            <a:ext cx="220911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Angular velocity </a:t>
            </a:r>
            <a:r>
              <a:rPr lang="el-GR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ω</a:t>
            </a:r>
            <a:endParaRPr lang="en-US" sz="2400" b="1" dirty="0">
              <a:solidFill>
                <a:schemeClr val="bg1"/>
              </a:solidFill>
              <a:latin typeface="Segoe Condensed" panose="020B060604020002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51CD3B6-2782-4912-B294-8782F5E2C598}"/>
              </a:ext>
            </a:extLst>
          </p:cNvPr>
          <p:cNvSpPr txBox="1"/>
          <p:nvPr/>
        </p:nvSpPr>
        <p:spPr>
          <a:xfrm>
            <a:off x="5082460" y="4100504"/>
            <a:ext cx="2701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Eccentric mass radius 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F84BBF-4E8C-40E1-96E8-6E8F59BD42B1}"/>
              </a:ext>
            </a:extLst>
          </p:cNvPr>
          <p:cNvSpPr txBox="1"/>
          <p:nvPr/>
        </p:nvSpPr>
        <p:spPr>
          <a:xfrm>
            <a:off x="978622" y="3627232"/>
            <a:ext cx="270191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Eccentric mass </a:t>
            </a:r>
            <a:r>
              <a:rPr lang="en-US" sz="2400" b="1" dirty="0">
                <a:solidFill>
                  <a:schemeClr val="bg1"/>
                </a:solidFill>
                <a:latin typeface="Segoe Condensed" panose="020B0606040200020203" pitchFamily="34" charset="0"/>
              </a:rPr>
              <a:t>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F33368-83FD-4F31-BAD1-CFCCE8CAAE8D}"/>
                  </a:ext>
                </a:extLst>
              </p:cNvPr>
              <p:cNvSpPr txBox="1"/>
              <p:nvPr/>
            </p:nvSpPr>
            <p:spPr>
              <a:xfrm>
                <a:off x="8817861" y="3194863"/>
                <a:ext cx="218143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𝑚𝑟</m:t>
                      </m:r>
                      <m:sSup>
                        <m:sSupPr>
                          <m:ctrlP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l-GR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F33368-83FD-4F31-BAD1-CFCCE8CAAE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17861" y="3194863"/>
                <a:ext cx="2181431" cy="553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9D9DF79-8B1B-489D-B7DF-B9A3C82EA98D}"/>
              </a:ext>
            </a:extLst>
          </p:cNvPr>
          <p:cNvSpPr txBox="1"/>
          <p:nvPr/>
        </p:nvSpPr>
        <p:spPr>
          <a:xfrm>
            <a:off x="8765381" y="2710064"/>
            <a:ext cx="27074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Segoe Condensed" panose="020B0606040200020203" pitchFamily="34" charset="0"/>
              </a:rPr>
              <a:t>Vibration Amplitude:</a:t>
            </a:r>
          </a:p>
        </p:txBody>
      </p:sp>
    </p:spTree>
    <p:extLst>
      <p:ext uri="{BB962C8B-B14F-4D97-AF65-F5344CB8AC3E}">
        <p14:creationId xmlns:p14="http://schemas.microsoft.com/office/powerpoint/2010/main" val="15756504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C1EE974-D335-40EB-A67C-0A4B11D8AB5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3" y="1666875"/>
            <a:ext cx="6353175" cy="339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FF69F9B-F90F-458B-AE56-4C61600286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1912" y="2238375"/>
            <a:ext cx="6848475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33675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69876D-C25B-435C-89EF-C0E18C186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3762" y="0"/>
            <a:ext cx="48044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5796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Precision Microdrives Y-axis LRA Linear Vibrator Motor">
            <a:extLst>
              <a:ext uri="{FF2B5EF4-FFF2-40B4-BE49-F238E27FC236}">
                <a16:creationId xmlns:a16="http://schemas.microsoft.com/office/drawing/2014/main" id="{421D9821-909B-4BDA-BDCE-ECC8EE9E03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37" y="1324356"/>
            <a:ext cx="3829135" cy="2827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Precision Microdrives Z-axis LRA Linear Vibrator Motor">
            <a:extLst>
              <a:ext uri="{FF2B5EF4-FFF2-40B4-BE49-F238E27FC236}">
                <a16:creationId xmlns:a16="http://schemas.microsoft.com/office/drawing/2014/main" id="{82B22FD0-B36D-443B-B210-5A5CA433D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8487" y="1324355"/>
            <a:ext cx="3729655" cy="28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0984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228E329-5BC0-4D10-919F-E64241EA10BF}"/>
              </a:ext>
            </a:extLst>
          </p:cNvPr>
          <p:cNvGrpSpPr/>
          <p:nvPr/>
        </p:nvGrpSpPr>
        <p:grpSpPr>
          <a:xfrm>
            <a:off x="1094704" y="-2839297"/>
            <a:ext cx="9820298" cy="11260460"/>
            <a:chOff x="2157111" y="-1899139"/>
            <a:chExt cx="7882128" cy="903805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12BE92-0379-4355-847B-559A1E269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57111" y="-1899139"/>
              <a:ext cx="7877777" cy="6858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5E5EC8B-8AAF-4122-ABD1-6CF7B1D57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57111" y="4853353"/>
              <a:ext cx="7882128" cy="2285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33651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F2B30C1-7C65-4783-9CE6-98B56B92E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21" y="0"/>
            <a:ext cx="11822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69594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1A58F04-F73E-4915-A711-681E541CF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8905"/>
            <a:ext cx="12192000" cy="634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054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C0A583-05FB-452B-95D2-45A515085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6947" y="829340"/>
            <a:ext cx="5468883" cy="55289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A541B35-D373-4241-9CB0-2B133F78E3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830" y="1031358"/>
            <a:ext cx="5197440" cy="39127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E6F993-12E8-468D-B001-C020923F1706}"/>
              </a:ext>
            </a:extLst>
          </p:cNvPr>
          <p:cNvSpPr txBox="1"/>
          <p:nvPr/>
        </p:nvSpPr>
        <p:spPr>
          <a:xfrm>
            <a:off x="1517796" y="7124942"/>
            <a:ext cx="8657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https://components101.com/transistors/2n2222a-pinout-equivalent-datasheet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718634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85FBE59-9F9A-45D8-84CD-526F2E5CF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50" y="0"/>
            <a:ext cx="12094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5955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54F215D-33F6-44C3-9341-775FFF400E73}"/>
              </a:ext>
            </a:extLst>
          </p:cNvPr>
          <p:cNvGrpSpPr/>
          <p:nvPr/>
        </p:nvGrpSpPr>
        <p:grpSpPr>
          <a:xfrm>
            <a:off x="2407723" y="1622278"/>
            <a:ext cx="5529482" cy="3640422"/>
            <a:chOff x="1711290" y="1403498"/>
            <a:chExt cx="5167975" cy="3402418"/>
          </a:xfrm>
        </p:grpSpPr>
        <p:pic>
          <p:nvPicPr>
            <p:cNvPr id="22530" name="Picture 2" descr="2N2222 Transistor Pinout, Equivalent, Features, Uses &amp; Applications -  Components Info">
              <a:extLst>
                <a:ext uri="{FF2B5EF4-FFF2-40B4-BE49-F238E27FC236}">
                  <a16:creationId xmlns:a16="http://schemas.microsoft.com/office/drawing/2014/main" id="{5C02D043-85F8-4926-986A-A4D3C90E1B4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304" r="49309"/>
            <a:stretch/>
          </p:blipFill>
          <p:spPr bwMode="auto">
            <a:xfrm>
              <a:off x="1711290" y="1403498"/>
              <a:ext cx="2579277" cy="33173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C8F4ED8-3AE7-44DB-B19A-43B770503EB7}"/>
                </a:ext>
              </a:extLst>
            </p:cNvPr>
            <p:cNvSpPr/>
            <p:nvPr/>
          </p:nvSpPr>
          <p:spPr>
            <a:xfrm>
              <a:off x="3822405" y="4152014"/>
              <a:ext cx="3056860" cy="65390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Picture 2" descr="2N2222 Transistor Pinout, Equivalent, Features, Uses &amp; Applications -  Components Info">
            <a:extLst>
              <a:ext uri="{FF2B5EF4-FFF2-40B4-BE49-F238E27FC236}">
                <a16:creationId xmlns:a16="http://schemas.microsoft.com/office/drawing/2014/main" id="{34272AF2-C467-4A8C-BB13-8D7254CAD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68" t="22333" r="2241" b="971"/>
          <a:stretch/>
        </p:blipFill>
        <p:spPr bwMode="auto">
          <a:xfrm>
            <a:off x="6281519" y="1609876"/>
            <a:ext cx="2759701" cy="354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9CE833C-BB6B-4C23-B068-F8BD37CDB3AB}"/>
              </a:ext>
            </a:extLst>
          </p:cNvPr>
          <p:cNvSpPr/>
          <p:nvPr/>
        </p:nvSpPr>
        <p:spPr>
          <a:xfrm>
            <a:off x="5717363" y="4638861"/>
            <a:ext cx="3692451" cy="6996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1214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DFFCCD-0269-4F17-9ADA-08D810AAC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7875" y="2614612"/>
            <a:ext cx="2028825" cy="1628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79A284-BF50-40CB-8E2F-B3E2FDEFB8C5}"/>
              </a:ext>
            </a:extLst>
          </p:cNvPr>
          <p:cNvSpPr txBox="1"/>
          <p:nvPr/>
        </p:nvSpPr>
        <p:spPr>
          <a:xfrm>
            <a:off x="2690037" y="1637414"/>
            <a:ext cx="171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TO-92 Package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F2966F-9ED7-483B-B3F3-E8E39D7AB5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146" y="2006746"/>
            <a:ext cx="2800350" cy="27146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E6597AD-096F-4D7A-8F8F-950C063EC39C}"/>
              </a:ext>
            </a:extLst>
          </p:cNvPr>
          <p:cNvSpPr txBox="1"/>
          <p:nvPr/>
        </p:nvSpPr>
        <p:spPr>
          <a:xfrm>
            <a:off x="5989674" y="1637414"/>
            <a:ext cx="17118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TO-220 Package</a:t>
            </a:r>
          </a:p>
        </p:txBody>
      </p:sp>
    </p:spTree>
    <p:extLst>
      <p:ext uri="{BB962C8B-B14F-4D97-AF65-F5344CB8AC3E}">
        <p14:creationId xmlns:p14="http://schemas.microsoft.com/office/powerpoint/2010/main" val="20285753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A23BF1A0-3CE0-4C63-BF23-D9D2F7C817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958" y="958850"/>
            <a:ext cx="714375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27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081D79B-D24B-4676-A716-BAA9DE0117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2000250"/>
            <a:ext cx="4572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3396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4D5D235D-4E1D-4C1E-8E73-1618EEF92D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5150" y="1524000"/>
            <a:ext cx="59817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08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keychain&#10;&#10;Description automatically generated with low confidence">
            <a:extLst>
              <a:ext uri="{FF2B5EF4-FFF2-40B4-BE49-F238E27FC236}">
                <a16:creationId xmlns:a16="http://schemas.microsoft.com/office/drawing/2014/main" id="{3DAF8B74-494B-413D-9A51-55C92C626B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087" y="3012281"/>
            <a:ext cx="2085975" cy="20249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BE39C-701B-4BD4-AEC6-5D7222591F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480" t="20539" r="28961" b="16701"/>
          <a:stretch/>
        </p:blipFill>
        <p:spPr>
          <a:xfrm>
            <a:off x="5428059" y="1008460"/>
            <a:ext cx="1529954" cy="22949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810CA-76F5-4A21-B2CC-F3D2BC9A13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0642" y="1821656"/>
            <a:ext cx="2080701" cy="356473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C7EDF9A-50C6-47F1-AE62-125FB362D3B3}"/>
              </a:ext>
            </a:extLst>
          </p:cNvPr>
          <p:cNvSpPr/>
          <p:nvPr/>
        </p:nvSpPr>
        <p:spPr>
          <a:xfrm>
            <a:off x="1671638" y="2814638"/>
            <a:ext cx="828675" cy="75723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8AE7E5-0903-460C-9C6B-D38DCF37AE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11793" y="1689496"/>
            <a:ext cx="2303462" cy="300751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94E4608-FEBD-4DC5-A406-2ECE89D8A16F}"/>
              </a:ext>
            </a:extLst>
          </p:cNvPr>
          <p:cNvSpPr/>
          <p:nvPr/>
        </p:nvSpPr>
        <p:spPr>
          <a:xfrm>
            <a:off x="8174831" y="2976561"/>
            <a:ext cx="828675" cy="757237"/>
          </a:xfrm>
          <a:prstGeom prst="rect">
            <a:avLst/>
          </a:prstGeom>
          <a:solidFill>
            <a:srgbClr val="1A1A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4973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B238A914-66D7-417B-BBE4-5B23A02764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084" y="1414463"/>
            <a:ext cx="2945681" cy="1606735"/>
          </a:xfrm>
          <a:prstGeom prst="rect">
            <a:avLst/>
          </a:prstGeom>
        </p:spPr>
      </p:pic>
      <p:pic>
        <p:nvPicPr>
          <p:cNvPr id="11" name="Picture 10" descr="Engineering drawing&#10;&#10;Description automatically generated with low confidence">
            <a:extLst>
              <a:ext uri="{FF2B5EF4-FFF2-40B4-BE49-F238E27FC236}">
                <a16:creationId xmlns:a16="http://schemas.microsoft.com/office/drawing/2014/main" id="{7954AFBC-6877-486D-BB10-81F3668870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4959" y="1414464"/>
            <a:ext cx="2722652" cy="18288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EE6A5A0-54E2-4884-915A-D12CB5D74E1E}"/>
              </a:ext>
            </a:extLst>
          </p:cNvPr>
          <p:cNvGrpSpPr/>
          <p:nvPr/>
        </p:nvGrpSpPr>
        <p:grpSpPr>
          <a:xfrm>
            <a:off x="292892" y="1414463"/>
            <a:ext cx="2907506" cy="1828800"/>
            <a:chOff x="228600" y="914400"/>
            <a:chExt cx="2907506" cy="2143125"/>
          </a:xfrm>
        </p:grpSpPr>
        <p:pic>
          <p:nvPicPr>
            <p:cNvPr id="7" name="Picture 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1B633D6B-9F3B-4B23-9329-A53A7C286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519" y="914400"/>
              <a:ext cx="2795587" cy="1996848"/>
            </a:xfrm>
            <a:prstGeom prst="rect">
              <a:avLst/>
            </a:prstGeom>
          </p:spPr>
        </p:pic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FD8A6FF-D72C-4237-8B12-A5870E97197D}"/>
                </a:ext>
              </a:extLst>
            </p:cNvPr>
            <p:cNvSpPr/>
            <p:nvPr/>
          </p:nvSpPr>
          <p:spPr>
            <a:xfrm>
              <a:off x="228600" y="2486025"/>
              <a:ext cx="592931" cy="571500"/>
            </a:xfrm>
            <a:custGeom>
              <a:avLst/>
              <a:gdLst>
                <a:gd name="connsiteX0" fmla="*/ 0 w 592931"/>
                <a:gd name="connsiteY0" fmla="*/ 0 h 571500"/>
                <a:gd name="connsiteX1" fmla="*/ 185738 w 592931"/>
                <a:gd name="connsiteY1" fmla="*/ 21431 h 571500"/>
                <a:gd name="connsiteX2" fmla="*/ 592931 w 592931"/>
                <a:gd name="connsiteY2" fmla="*/ 257175 h 571500"/>
                <a:gd name="connsiteX3" fmla="*/ 478631 w 592931"/>
                <a:gd name="connsiteY3" fmla="*/ 571500 h 571500"/>
                <a:gd name="connsiteX4" fmla="*/ 0 w 592931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31" h="571500">
                  <a:moveTo>
                    <a:pt x="0" y="0"/>
                  </a:moveTo>
                  <a:lnTo>
                    <a:pt x="185738" y="21431"/>
                  </a:lnTo>
                  <a:lnTo>
                    <a:pt x="592931" y="257175"/>
                  </a:lnTo>
                  <a:lnTo>
                    <a:pt x="478631" y="57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525510E-D8DB-4E24-86A4-F4B6874674D4}"/>
              </a:ext>
            </a:extLst>
          </p:cNvPr>
          <p:cNvGrpSpPr/>
          <p:nvPr/>
        </p:nvGrpSpPr>
        <p:grpSpPr>
          <a:xfrm>
            <a:off x="2462211" y="1414463"/>
            <a:ext cx="2859806" cy="1828800"/>
            <a:chOff x="2397919" y="914400"/>
            <a:chExt cx="2859806" cy="2143411"/>
          </a:xfrm>
        </p:grpSpPr>
        <p:pic>
          <p:nvPicPr>
            <p:cNvPr id="5" name="Picture 4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AD8F0C6A-7D90-4FB2-A013-4380D52D4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6976" y="914400"/>
              <a:ext cx="2790749" cy="1993392"/>
            </a:xfrm>
            <a:prstGeom prst="rect">
              <a:avLst/>
            </a:prstGeom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2B710B70-31AC-4215-9D0C-49797A33D73A}"/>
                </a:ext>
              </a:extLst>
            </p:cNvPr>
            <p:cNvSpPr/>
            <p:nvPr/>
          </p:nvSpPr>
          <p:spPr>
            <a:xfrm>
              <a:off x="2397919" y="2486311"/>
              <a:ext cx="592931" cy="571500"/>
            </a:xfrm>
            <a:custGeom>
              <a:avLst/>
              <a:gdLst>
                <a:gd name="connsiteX0" fmla="*/ 0 w 592931"/>
                <a:gd name="connsiteY0" fmla="*/ 0 h 571500"/>
                <a:gd name="connsiteX1" fmla="*/ 185738 w 592931"/>
                <a:gd name="connsiteY1" fmla="*/ 21431 h 571500"/>
                <a:gd name="connsiteX2" fmla="*/ 592931 w 592931"/>
                <a:gd name="connsiteY2" fmla="*/ 257175 h 571500"/>
                <a:gd name="connsiteX3" fmla="*/ 478631 w 592931"/>
                <a:gd name="connsiteY3" fmla="*/ 571500 h 571500"/>
                <a:gd name="connsiteX4" fmla="*/ 0 w 592931"/>
                <a:gd name="connsiteY4" fmla="*/ 0 h 57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931" h="571500">
                  <a:moveTo>
                    <a:pt x="0" y="0"/>
                  </a:moveTo>
                  <a:lnTo>
                    <a:pt x="185738" y="21431"/>
                  </a:lnTo>
                  <a:lnTo>
                    <a:pt x="592931" y="257175"/>
                  </a:lnTo>
                  <a:lnTo>
                    <a:pt x="478631" y="5715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5" descr="A close-up of a keychain&#10;&#10;Description automatically generated with low confidence">
            <a:extLst>
              <a:ext uri="{FF2B5EF4-FFF2-40B4-BE49-F238E27FC236}">
                <a16:creationId xmlns:a16="http://schemas.microsoft.com/office/drawing/2014/main" id="{51EBF5C9-A6F3-4740-9A93-7C846EE6BA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504" y="3243263"/>
            <a:ext cx="2318455" cy="2250598"/>
          </a:xfrm>
          <a:prstGeom prst="rect">
            <a:avLst/>
          </a:prstGeom>
        </p:spPr>
      </p:pic>
      <p:pic>
        <p:nvPicPr>
          <p:cNvPr id="18" name="Picture 17" descr="A close-up of a pen&#10;&#10;Description automatically generated with medium confidence">
            <a:extLst>
              <a:ext uri="{FF2B5EF4-FFF2-40B4-BE49-F238E27FC236}">
                <a16:creationId xmlns:a16="http://schemas.microsoft.com/office/drawing/2014/main" id="{C40C1FAB-58C0-47C9-AE2E-E6212DC068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398" y="3398044"/>
            <a:ext cx="1795463" cy="17954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5F53670-1D18-4060-A510-8103944D02EE}"/>
              </a:ext>
            </a:extLst>
          </p:cNvPr>
          <p:cNvSpPr txBox="1"/>
          <p:nvPr/>
        </p:nvSpPr>
        <p:spPr>
          <a:xfrm>
            <a:off x="642938" y="492923"/>
            <a:ext cx="45934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TO-92 Semiconductor Package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13FFF0-60C6-41E4-9623-27E92E7ADEE3}"/>
              </a:ext>
            </a:extLst>
          </p:cNvPr>
          <p:cNvSpPr txBox="1"/>
          <p:nvPr/>
        </p:nvSpPr>
        <p:spPr>
          <a:xfrm>
            <a:off x="6500812" y="492923"/>
            <a:ext cx="4979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TO-220 semiconductor Package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998B612-A62F-4319-BD6E-DB4A34AFEB86}"/>
              </a:ext>
            </a:extLst>
          </p:cNvPr>
          <p:cNvCxnSpPr/>
          <p:nvPr/>
        </p:nvCxnSpPr>
        <p:spPr>
          <a:xfrm flipV="1">
            <a:off x="9223464" y="1328738"/>
            <a:ext cx="223029" cy="221456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6F23C9E-E0C9-4C7D-8F83-A4A298DB367C}"/>
              </a:ext>
            </a:extLst>
          </p:cNvPr>
          <p:cNvCxnSpPr>
            <a:cxnSpLocks/>
          </p:cNvCxnSpPr>
          <p:nvPr/>
        </p:nvCxnSpPr>
        <p:spPr>
          <a:xfrm flipH="1" flipV="1">
            <a:off x="10008393" y="1328738"/>
            <a:ext cx="347295" cy="136925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D246679A-56FB-43A4-9AFD-16136DD65655}"/>
              </a:ext>
            </a:extLst>
          </p:cNvPr>
          <p:cNvSpPr txBox="1"/>
          <p:nvPr/>
        </p:nvSpPr>
        <p:spPr>
          <a:xfrm>
            <a:off x="8703543" y="1038508"/>
            <a:ext cx="1871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Segoe Condensed" panose="020B0606040200020203" pitchFamily="34" charset="0"/>
              </a:rPr>
              <a:t>Metal heatsink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E22A9F7-80B0-43AF-817C-652BE85594AE}"/>
              </a:ext>
            </a:extLst>
          </p:cNvPr>
          <p:cNvSpPr txBox="1"/>
          <p:nvPr/>
        </p:nvSpPr>
        <p:spPr>
          <a:xfrm>
            <a:off x="6726990" y="5342519"/>
            <a:ext cx="1835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NPN BJT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TIP120 Darlington Power Transistor 60V, 5A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D52F517-3F76-4DB8-A627-6E171A7AA66F}"/>
              </a:ext>
            </a:extLst>
          </p:cNvPr>
          <p:cNvSpPr txBox="1"/>
          <p:nvPr/>
        </p:nvSpPr>
        <p:spPr>
          <a:xfrm>
            <a:off x="3344495" y="5342519"/>
            <a:ext cx="154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N-Channel MOSFET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2N7000 60V 200mA</a:t>
            </a:r>
          </a:p>
        </p:txBody>
      </p:sp>
      <p:pic>
        <p:nvPicPr>
          <p:cNvPr id="31" name="Picture 30" descr="A close-up of a pen&#10;&#10;Description automatically generated with low confidence">
            <a:extLst>
              <a:ext uri="{FF2B5EF4-FFF2-40B4-BE49-F238E27FC236}">
                <a16:creationId xmlns:a16="http://schemas.microsoft.com/office/drawing/2014/main" id="{C0C2E0D7-E3F0-4D8E-82C1-44E73195F34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891286">
            <a:off x="665588" y="3607567"/>
            <a:ext cx="2076451" cy="155733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B838FB96-6A0F-4C2A-85F7-AA07BA778B63}"/>
              </a:ext>
            </a:extLst>
          </p:cNvPr>
          <p:cNvSpPr txBox="1"/>
          <p:nvPr/>
        </p:nvSpPr>
        <p:spPr>
          <a:xfrm>
            <a:off x="1024662" y="5342519"/>
            <a:ext cx="1547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NPN BJT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2N3904 40V 200mA</a:t>
            </a:r>
          </a:p>
        </p:txBody>
      </p:sp>
      <p:pic>
        <p:nvPicPr>
          <p:cNvPr id="34" name="Picture 33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5FE62890-E524-46A3-87BD-4615F878A1A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12272">
            <a:off x="9026331" y="3416965"/>
            <a:ext cx="1938542" cy="193854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D36C6E-452B-4BD4-8436-C905BEB0F0B0}"/>
              </a:ext>
            </a:extLst>
          </p:cNvPr>
          <p:cNvSpPr txBox="1"/>
          <p:nvPr/>
        </p:nvSpPr>
        <p:spPr>
          <a:xfrm>
            <a:off x="9181626" y="5342519"/>
            <a:ext cx="18351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N-Channel MOSFET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IRLB8721 Power MOSFET 30V, 62A</a:t>
            </a:r>
          </a:p>
        </p:txBody>
      </p:sp>
    </p:spTree>
    <p:extLst>
      <p:ext uri="{BB962C8B-B14F-4D97-AF65-F5344CB8AC3E}">
        <p14:creationId xmlns:p14="http://schemas.microsoft.com/office/powerpoint/2010/main" val="1298435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1D77F12-E72E-45DA-8B7A-AA6FFDC77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322624" y="1580713"/>
            <a:ext cx="2659335" cy="34715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8905A-EA5A-4067-9E94-233D2BE47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999" y="1372913"/>
            <a:ext cx="4095928" cy="363502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7636AB-CE09-46E7-9177-A7E473E32AE4}"/>
              </a:ext>
            </a:extLst>
          </p:cNvPr>
          <p:cNvSpPr txBox="1"/>
          <p:nvPr/>
        </p:nvSpPr>
        <p:spPr>
          <a:xfrm>
            <a:off x="483781" y="840064"/>
            <a:ext cx="22168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bas Neue" panose="020B0606020202050201" pitchFamily="34" charset="0"/>
              </a:rPr>
              <a:t>basic Wiring (WRONG)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C2A11D-13AD-4DDF-9045-E30847D3BD49}"/>
              </a:ext>
            </a:extLst>
          </p:cNvPr>
          <p:cNvSpPr txBox="1"/>
          <p:nvPr/>
        </p:nvSpPr>
        <p:spPr>
          <a:xfrm>
            <a:off x="3955311" y="840064"/>
            <a:ext cx="32801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bas Neue" panose="020B0606020202050201" pitchFamily="34" charset="0"/>
              </a:rPr>
              <a:t>Transistor Wiring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F58DE9-0438-4A3E-8730-686160FADDB0}"/>
              </a:ext>
            </a:extLst>
          </p:cNvPr>
          <p:cNvSpPr txBox="1"/>
          <p:nvPr/>
        </p:nvSpPr>
        <p:spPr>
          <a:xfrm>
            <a:off x="5846135" y="1294711"/>
            <a:ext cx="15762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Use</a:t>
            </a:r>
            <a:r>
              <a:rPr lang="en-US" sz="900" b="1" dirty="0">
                <a:latin typeface="Segoe Condensed" panose="020B0606040200020203" pitchFamily="34" charset="0"/>
              </a:rPr>
              <a:t> 3.3V </a:t>
            </a:r>
            <a:r>
              <a:rPr lang="en-US" sz="900" dirty="0">
                <a:latin typeface="Segoe Condensed" panose="020B0606040200020203" pitchFamily="34" charset="0"/>
              </a:rPr>
              <a:t>supply for 3V motor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D64F40C-EA35-40DB-91C9-F14C04A763DC}"/>
              </a:ext>
            </a:extLst>
          </p:cNvPr>
          <p:cNvCxnSpPr>
            <a:cxnSpLocks/>
          </p:cNvCxnSpPr>
          <p:nvPr/>
        </p:nvCxnSpPr>
        <p:spPr>
          <a:xfrm flipH="1">
            <a:off x="5906389" y="1520456"/>
            <a:ext cx="154169" cy="1707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FF5D14B-7AA9-4807-9D23-7192300388B0}"/>
              </a:ext>
            </a:extLst>
          </p:cNvPr>
          <p:cNvSpPr txBox="1"/>
          <p:nvPr/>
        </p:nvSpPr>
        <p:spPr>
          <a:xfrm>
            <a:off x="5088241" y="3683723"/>
            <a:ext cx="927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b="1" dirty="0">
                <a:latin typeface="Segoe Condensed" panose="020B0606040200020203" pitchFamily="34" charset="0"/>
              </a:rPr>
              <a:t>1K</a:t>
            </a:r>
            <a:r>
              <a:rPr lang="el-GR" sz="800" b="1" dirty="0">
                <a:latin typeface="Segoe Condensed" panose="020B0606040200020203" pitchFamily="34" charset="0"/>
              </a:rPr>
              <a:t>Ω</a:t>
            </a:r>
            <a:r>
              <a:rPr lang="en-US" sz="800" b="1" dirty="0">
                <a:latin typeface="Segoe Condensed" panose="020B0606040200020203" pitchFamily="34" charset="0"/>
              </a:rPr>
              <a:t> </a:t>
            </a:r>
            <a:r>
              <a:rPr lang="en-US" sz="800" dirty="0">
                <a:latin typeface="Segoe Condensed" panose="020B0606040200020203" pitchFamily="34" charset="0"/>
              </a:rPr>
              <a:t>to limit base current into transistor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E7138-EDF9-432E-A1BB-761550B04BF2}"/>
              </a:ext>
            </a:extLst>
          </p:cNvPr>
          <p:cNvSpPr txBox="1"/>
          <p:nvPr/>
        </p:nvSpPr>
        <p:spPr>
          <a:xfrm>
            <a:off x="5125780" y="4318688"/>
            <a:ext cx="927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b="1" dirty="0">
                <a:latin typeface="Segoe Condensed" panose="020B0606040200020203" pitchFamily="34" charset="0"/>
              </a:rPr>
              <a:t>Emitter </a:t>
            </a:r>
            <a:r>
              <a:rPr lang="en-US" sz="700" dirty="0">
                <a:latin typeface="Segoe Condensed" panose="020B0606040200020203" pitchFamily="34" charset="0"/>
              </a:rPr>
              <a:t>pin</a:t>
            </a:r>
            <a:endParaRPr lang="en-US" sz="700" b="1" dirty="0">
              <a:latin typeface="Segoe Condensed" panose="020B060604020002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53A4B2-0D41-488D-BB57-BCC91F6755B0}"/>
              </a:ext>
            </a:extLst>
          </p:cNvPr>
          <p:cNvSpPr txBox="1"/>
          <p:nvPr/>
        </p:nvSpPr>
        <p:spPr>
          <a:xfrm>
            <a:off x="4103282" y="4313372"/>
            <a:ext cx="9271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700" b="1" dirty="0">
                <a:latin typeface="Segoe Condensed" panose="020B0606040200020203" pitchFamily="34" charset="0"/>
              </a:rPr>
              <a:t>Collector </a:t>
            </a:r>
            <a:r>
              <a:rPr lang="en-US" sz="700" dirty="0">
                <a:latin typeface="Segoe Condensed" panose="020B0606040200020203" pitchFamily="34" charset="0"/>
              </a:rPr>
              <a:t>pin</a:t>
            </a:r>
            <a:endParaRPr lang="en-US" sz="700" b="1" dirty="0">
              <a:latin typeface="Segoe Condensed" panose="020B0606040200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9EB5AD-9354-47D6-B537-842F044B1E58}"/>
              </a:ext>
            </a:extLst>
          </p:cNvPr>
          <p:cNvSpPr txBox="1"/>
          <p:nvPr/>
        </p:nvSpPr>
        <p:spPr>
          <a:xfrm>
            <a:off x="8350101" y="840064"/>
            <a:ext cx="3441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Bebas Neue" panose="020B0606020202050201" pitchFamily="34" charset="0"/>
              </a:rPr>
              <a:t>Transistor With Protection Circuitry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8ED469EE-242C-4322-B8B4-D69D3F7D8B6C}"/>
              </a:ext>
            </a:extLst>
          </p:cNvPr>
          <p:cNvSpPr/>
          <p:nvPr/>
        </p:nvSpPr>
        <p:spPr>
          <a:xfrm rot="1314080">
            <a:off x="1972431" y="1598431"/>
            <a:ext cx="998001" cy="277332"/>
          </a:xfrm>
          <a:prstGeom prst="rect">
            <a:avLst/>
          </a:prstGeom>
          <a:solidFill>
            <a:srgbClr val="C00000"/>
          </a:solid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Incorrect!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57574B-779F-49DC-93F6-4B00EDBD1A88}"/>
              </a:ext>
            </a:extLst>
          </p:cNvPr>
          <p:cNvSpPr txBox="1"/>
          <p:nvPr/>
        </p:nvSpPr>
        <p:spPr>
          <a:xfrm>
            <a:off x="902457" y="3703467"/>
            <a:ext cx="157627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This wiring is </a:t>
            </a:r>
            <a:r>
              <a:rPr lang="en-US" sz="900" b="1" dirty="0">
                <a:latin typeface="Segoe Condensed" panose="020B0606040200020203" pitchFamily="34" charset="0"/>
              </a:rPr>
              <a:t>incorrect</a:t>
            </a:r>
            <a:r>
              <a:rPr lang="en-US" sz="900" dirty="0">
                <a:latin typeface="Segoe Condensed" panose="020B0606040200020203" pitchFamily="34" charset="0"/>
              </a:rPr>
              <a:t>! The GPIO pins are intended to supply 20-40mA maximum. The ERM motor requires 75mA (and up to 120mA for startup current)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D0ACAF1B-2CEC-4023-BFF7-8B6B2BF3E185}"/>
              </a:ext>
            </a:extLst>
          </p:cNvPr>
          <p:cNvSpPr/>
          <p:nvPr/>
        </p:nvSpPr>
        <p:spPr>
          <a:xfrm rot="1314080">
            <a:off x="6379324" y="1756838"/>
            <a:ext cx="998001" cy="277332"/>
          </a:xfrm>
          <a:prstGeom prst="rect">
            <a:avLst/>
          </a:prstGeom>
          <a:solidFill>
            <a:schemeClr val="accent6">
              <a:lumMod val="75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Better!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39AAA0C-66FF-4D0A-873C-4DBF3043F854}"/>
              </a:ext>
            </a:extLst>
          </p:cNvPr>
          <p:cNvSpPr txBox="1"/>
          <p:nvPr/>
        </p:nvSpPr>
        <p:spPr>
          <a:xfrm>
            <a:off x="4558827" y="4744389"/>
            <a:ext cx="1058827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Segoe Condensed" panose="020B0606040200020203" pitchFamily="34" charset="0"/>
              </a:rPr>
              <a:t>NPN Transistor: 2N2222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9367425-3677-42FF-A8A4-79008637D037}"/>
              </a:ext>
            </a:extLst>
          </p:cNvPr>
          <p:cNvGrpSpPr/>
          <p:nvPr/>
        </p:nvGrpSpPr>
        <p:grpSpPr>
          <a:xfrm>
            <a:off x="8068915" y="1209396"/>
            <a:ext cx="3842518" cy="4149919"/>
            <a:chOff x="8449075" y="1570903"/>
            <a:chExt cx="3365760" cy="3635021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956D8D23-45B1-4019-A73F-56B94991B3F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49075" y="1570903"/>
              <a:ext cx="3365760" cy="3635021"/>
            </a:xfrm>
            <a:prstGeom prst="rect">
              <a:avLst/>
            </a:prstGeom>
          </p:spPr>
        </p:pic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077F7EA-DBC2-43A2-9DF7-D10C7D809DA2}"/>
                </a:ext>
              </a:extLst>
            </p:cNvPr>
            <p:cNvSpPr txBox="1"/>
            <p:nvPr/>
          </p:nvSpPr>
          <p:spPr>
            <a:xfrm>
              <a:off x="8689812" y="4308757"/>
              <a:ext cx="7997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Segoe Condensed" panose="020B0606040200020203" pitchFamily="34" charset="0"/>
                </a:rPr>
                <a:t>1N4001 Diode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5DE73AA-5828-45F6-BAB0-213B6E4E6830}"/>
                </a:ext>
              </a:extLst>
            </p:cNvPr>
            <p:cNvSpPr txBox="1"/>
            <p:nvPr/>
          </p:nvSpPr>
          <p:spPr>
            <a:xfrm>
              <a:off x="8671827" y="4657483"/>
              <a:ext cx="799746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800" dirty="0">
                  <a:latin typeface="Segoe Condensed" panose="020B0606040200020203" pitchFamily="34" charset="0"/>
                </a:rPr>
                <a:t>0.1 µF Capacitor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E6DA4-83FC-4102-971A-82D55427D622}"/>
                </a:ext>
              </a:extLst>
            </p:cNvPr>
            <p:cNvSpPr txBox="1"/>
            <p:nvPr/>
          </p:nvSpPr>
          <p:spPr>
            <a:xfrm>
              <a:off x="9748177" y="4276062"/>
              <a:ext cx="1058827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00" dirty="0">
                  <a:latin typeface="Segoe Condensed" panose="020B0606040200020203" pitchFamily="34" charset="0"/>
                </a:rPr>
                <a:t>NPN Transistor: 2N2222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C6E8D447-CAC9-430A-9855-D504C73160F5}"/>
              </a:ext>
            </a:extLst>
          </p:cNvPr>
          <p:cNvSpPr txBox="1"/>
          <p:nvPr/>
        </p:nvSpPr>
        <p:spPr>
          <a:xfrm>
            <a:off x="9282103" y="4602424"/>
            <a:ext cx="22588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latin typeface="Segoe Condensed" panose="020B0606040200020203" pitchFamily="34" charset="0"/>
              </a:rPr>
              <a:t>The </a:t>
            </a:r>
            <a:r>
              <a:rPr lang="en-US" sz="900" b="1" dirty="0">
                <a:latin typeface="Segoe Condensed" panose="020B0606040200020203" pitchFamily="34" charset="0"/>
              </a:rPr>
              <a:t>“flyback” diode </a:t>
            </a:r>
            <a:r>
              <a:rPr lang="en-US" sz="900" dirty="0">
                <a:latin typeface="Segoe Condensed" panose="020B0606040200020203" pitchFamily="34" charset="0"/>
              </a:rPr>
              <a:t>handles the sudden voltage spike created by the motor when its supply current is turned off. The capacitor also helps smooth voltage spikes created by the spinning motor.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F4E6CA5-04FA-47CE-A393-CFFA2EEB008E}"/>
              </a:ext>
            </a:extLst>
          </p:cNvPr>
          <p:cNvSpPr/>
          <p:nvPr/>
        </p:nvSpPr>
        <p:spPr>
          <a:xfrm rot="1314080">
            <a:off x="10928426" y="1470835"/>
            <a:ext cx="998001" cy="277332"/>
          </a:xfrm>
          <a:prstGeom prst="rect">
            <a:avLst/>
          </a:prstGeom>
          <a:solidFill>
            <a:schemeClr val="accent6">
              <a:lumMod val="50000"/>
            </a:schemeClr>
          </a:solidFill>
          <a:ln w="6350">
            <a:solidFill>
              <a:schemeClr val="tx1">
                <a:lumMod val="85000"/>
                <a:lumOff val="1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latin typeface="Segoe Condensed" panose="020B0606040200020203" pitchFamily="34" charset="0"/>
              </a:rPr>
              <a:t>Best!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EF18514-D740-49E8-89EC-AF8307B6F4FA}"/>
              </a:ext>
            </a:extLst>
          </p:cNvPr>
          <p:cNvCxnSpPr>
            <a:cxnSpLocks/>
          </p:cNvCxnSpPr>
          <p:nvPr/>
        </p:nvCxnSpPr>
        <p:spPr>
          <a:xfrm flipH="1" flipV="1">
            <a:off x="9268673" y="4625163"/>
            <a:ext cx="82662" cy="108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70993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8C9E851-E523-4338-B69D-9735DD321C7B}"/>
              </a:ext>
            </a:extLst>
          </p:cNvPr>
          <p:cNvSpPr/>
          <p:nvPr/>
        </p:nvSpPr>
        <p:spPr>
          <a:xfrm>
            <a:off x="-1289050" y="679450"/>
            <a:ext cx="14947900" cy="4730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508DAE-D197-43B8-A50F-6347B51F70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73" y="1646538"/>
            <a:ext cx="3245606" cy="308632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32FC40-94C3-4C93-8FA5-9AB0F9E6F1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65379" y="1740581"/>
            <a:ext cx="3626897" cy="32187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16DE64-6249-44B0-A677-0C4517261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6719" y="1846819"/>
            <a:ext cx="2943809" cy="26235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4A9470-860C-465A-8BF8-32A74667AA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0268" y="1846818"/>
            <a:ext cx="2943810" cy="2623582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7C48B38-1B2C-458A-945D-44F02645DED9}"/>
              </a:ext>
            </a:extLst>
          </p:cNvPr>
          <p:cNvCxnSpPr/>
          <p:nvPr/>
        </p:nvCxnSpPr>
        <p:spPr>
          <a:xfrm>
            <a:off x="5990167" y="2679700"/>
            <a:ext cx="0" cy="62865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FFAC27A-56A6-44FE-B4AA-2D634344CF32}"/>
              </a:ext>
            </a:extLst>
          </p:cNvPr>
          <p:cNvSpPr txBox="1"/>
          <p:nvPr/>
        </p:nvSpPr>
        <p:spPr>
          <a:xfrm>
            <a:off x="748561" y="1310729"/>
            <a:ext cx="32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3.3V Supply Wiring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2E1F07C-C065-480E-8F44-52C5C850DE75}"/>
              </a:ext>
            </a:extLst>
          </p:cNvPr>
          <p:cNvSpPr txBox="1"/>
          <p:nvPr/>
        </p:nvSpPr>
        <p:spPr>
          <a:xfrm>
            <a:off x="8050807" y="1310729"/>
            <a:ext cx="32801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ebas Neue" panose="020B0606020202050201" pitchFamily="34" charset="0"/>
              </a:rPr>
              <a:t>5V Supply Wiring</a:t>
            </a:r>
          </a:p>
        </p:txBody>
      </p:sp>
    </p:spTree>
    <p:extLst>
      <p:ext uri="{BB962C8B-B14F-4D97-AF65-F5344CB8AC3E}">
        <p14:creationId xmlns:p14="http://schemas.microsoft.com/office/powerpoint/2010/main" val="9384014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EAE5B5-15AD-4151-8F09-E53149A71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2215" y="0"/>
            <a:ext cx="77275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48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98EDEB9-824B-4C74-B0F2-F8DD9A100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632" y="264319"/>
            <a:ext cx="2414552" cy="35004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1AEBEC-E63A-4E05-8E8F-356858B242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3934" y="0"/>
            <a:ext cx="6875906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FA88637-377A-4F4C-8E06-45EAAF3FE04A}"/>
              </a:ext>
            </a:extLst>
          </p:cNvPr>
          <p:cNvSpPr txBox="1"/>
          <p:nvPr/>
        </p:nvSpPr>
        <p:spPr>
          <a:xfrm>
            <a:off x="235744" y="4714875"/>
            <a:ext cx="39576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According to : </a:t>
            </a:r>
            <a:r>
              <a:rPr lang="en-US" dirty="0">
                <a:hlinkClick r:id="rId4"/>
              </a:rPr>
              <a:t>https://microdcmotors.com/linear-resonant-actuator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Tactsuit</a:t>
            </a:r>
            <a:r>
              <a:rPr lang="en-US" dirty="0"/>
              <a:t> uses LRAs</a:t>
            </a:r>
          </a:p>
        </p:txBody>
      </p:sp>
    </p:spTree>
    <p:extLst>
      <p:ext uri="{BB962C8B-B14F-4D97-AF65-F5344CB8AC3E}">
        <p14:creationId xmlns:p14="http://schemas.microsoft.com/office/powerpoint/2010/main" val="183399920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6AF1B0-E541-414A-AE86-6BF495AA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67" y="1318438"/>
            <a:ext cx="3092871" cy="40616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63E9F8E-DA79-45AD-9239-8C61633AE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61" y="1180214"/>
            <a:ext cx="3501079" cy="42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926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06AF1B0-E541-414A-AE86-6BF495AA9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590" y="7315200"/>
            <a:ext cx="3092871" cy="406163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FAAF39-8D50-460D-A0B3-A6A6BDDE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976" y="1148316"/>
            <a:ext cx="3886507" cy="456136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DF511FB-5098-4E9F-B974-31CCC4F44C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7475" y="1342360"/>
            <a:ext cx="5501314" cy="417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9651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18989605">
            <a:off x="3412782" y="957447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>
            <a:off x="5358384" y="572136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5400000">
            <a:off x="5073753" y="4201295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56832F-55D3-4813-87EC-F79AD9E537DC}"/>
              </a:ext>
            </a:extLst>
          </p:cNvPr>
          <p:cNvGrpSpPr/>
          <p:nvPr/>
        </p:nvGrpSpPr>
        <p:grpSpPr>
          <a:xfrm>
            <a:off x="2683876" y="2202050"/>
            <a:ext cx="1166083" cy="921503"/>
            <a:chOff x="2765948" y="2399734"/>
            <a:chExt cx="1166083" cy="14067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152F74-7342-4317-AA34-5A9CADBF4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990" y="2974973"/>
              <a:ext cx="0" cy="831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017A9C-978E-4607-8CD4-117D08DD339E}"/>
                </a:ext>
              </a:extLst>
            </p:cNvPr>
            <p:cNvSpPr txBox="1"/>
            <p:nvPr/>
          </p:nvSpPr>
          <p:spPr>
            <a:xfrm>
              <a:off x="2765948" y="2399734"/>
              <a:ext cx="1166083" cy="82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5V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1CEA7F4-3354-469B-B512-B9DE74E1CE1A}"/>
                </a:ext>
              </a:extLst>
            </p:cNvPr>
            <p:cNvCxnSpPr>
              <a:cxnSpLocks/>
            </p:cNvCxnSpPr>
            <p:nvPr/>
          </p:nvCxnSpPr>
          <p:spPr>
            <a:xfrm>
              <a:off x="3140964" y="2978967"/>
              <a:ext cx="41605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8E4E25-1922-41E2-ACBE-DCDE80734E5B}"/>
              </a:ext>
            </a:extLst>
          </p:cNvPr>
          <p:cNvSpPr/>
          <p:nvPr/>
        </p:nvSpPr>
        <p:spPr>
          <a:xfrm>
            <a:off x="3266918" y="2880360"/>
            <a:ext cx="1103914" cy="265176"/>
          </a:xfrm>
          <a:custGeom>
            <a:avLst/>
            <a:gdLst>
              <a:gd name="connsiteX0" fmla="*/ 1431036 w 1431036"/>
              <a:gd name="connsiteY0" fmla="*/ 265176 h 265176"/>
              <a:gd name="connsiteX1" fmla="*/ 0 w 1431036"/>
              <a:gd name="connsiteY1" fmla="*/ 265176 h 265176"/>
              <a:gd name="connsiteX2" fmla="*/ 0 w 1431036"/>
              <a:gd name="connsiteY2" fmla="*/ 0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036" h="265176">
                <a:moveTo>
                  <a:pt x="1431036" y="265176"/>
                </a:moveTo>
                <a:lnTo>
                  <a:pt x="0" y="265176"/>
                </a:lnTo>
                <a:lnTo>
                  <a:pt x="0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DFE3C7-0F15-4C49-9210-7501CB5C61B4}"/>
              </a:ext>
            </a:extLst>
          </p:cNvPr>
          <p:cNvSpPr/>
          <p:nvPr/>
        </p:nvSpPr>
        <p:spPr>
          <a:xfrm flipV="1">
            <a:off x="4558284" y="3086101"/>
            <a:ext cx="1019556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4937760" y="2855043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5005411" y="3157268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>
            <a:off x="5725668" y="3116653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5912525" y="2850471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flipV="1">
            <a:off x="5854446" y="3076957"/>
            <a:ext cx="1387602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F8DA1F-0186-4453-AB15-E6B6C7E98C62}"/>
              </a:ext>
            </a:extLst>
          </p:cNvPr>
          <p:cNvGrpSpPr/>
          <p:nvPr/>
        </p:nvGrpSpPr>
        <p:grpSpPr>
          <a:xfrm>
            <a:off x="6904408" y="3127519"/>
            <a:ext cx="661500" cy="1008282"/>
            <a:chOff x="8304742" y="1892028"/>
            <a:chExt cx="661500" cy="1008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A3C5C-638E-49D6-8BD2-8FABBDB75DE7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E58F8A-EC1C-4602-867A-11CCA68C86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A2A97A9-2A58-41C4-8262-1B72A189D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D2AC17-F47B-4B85-9711-8003E4BAA5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848E419-42AF-42CA-9B10-9C25F9A054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AFFC4F-736B-465F-ACD3-197A91E86E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>
            <a:off x="5732359" y="4988052"/>
            <a:ext cx="0" cy="533598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5741503" y="5202083"/>
            <a:ext cx="14414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Segoe Condensed" panose="020B0606040200020203" pitchFamily="34" charset="0"/>
              </a:rPr>
              <a:t>Microcontroller Output Pin</a:t>
            </a:r>
          </a:p>
        </p:txBody>
      </p:sp>
    </p:spTree>
    <p:extLst>
      <p:ext uri="{BB962C8B-B14F-4D97-AF65-F5344CB8AC3E}">
        <p14:creationId xmlns:p14="http://schemas.microsoft.com/office/powerpoint/2010/main" val="1456308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2789605">
            <a:off x="5886243" y="1632252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 rot="5400000">
            <a:off x="6527553" y="2565016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10800000">
            <a:off x="3878346" y="3626905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56832F-55D3-4813-87EC-F79AD9E537DC}"/>
              </a:ext>
            </a:extLst>
          </p:cNvPr>
          <p:cNvGrpSpPr/>
          <p:nvPr/>
        </p:nvGrpSpPr>
        <p:grpSpPr>
          <a:xfrm>
            <a:off x="5179100" y="1544711"/>
            <a:ext cx="1166083" cy="921503"/>
            <a:chOff x="2765948" y="2399734"/>
            <a:chExt cx="1166083" cy="14067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152F74-7342-4317-AA34-5A9CADBF4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990" y="2974973"/>
              <a:ext cx="0" cy="831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017A9C-978E-4607-8CD4-117D08DD339E}"/>
                </a:ext>
              </a:extLst>
            </p:cNvPr>
            <p:cNvSpPr txBox="1"/>
            <p:nvPr/>
          </p:nvSpPr>
          <p:spPr>
            <a:xfrm>
              <a:off x="2765948" y="2399734"/>
              <a:ext cx="1166083" cy="82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5V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1CEA7F4-3354-469B-B512-B9DE74E1CE1A}"/>
                </a:ext>
              </a:extLst>
            </p:cNvPr>
            <p:cNvCxnSpPr>
              <a:cxnSpLocks/>
            </p:cNvCxnSpPr>
            <p:nvPr/>
          </p:nvCxnSpPr>
          <p:spPr>
            <a:xfrm>
              <a:off x="3140964" y="2978967"/>
              <a:ext cx="41605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DFE3C7-0F15-4C49-9210-7501CB5C61B4}"/>
              </a:ext>
            </a:extLst>
          </p:cNvPr>
          <p:cNvSpPr/>
          <p:nvPr/>
        </p:nvSpPr>
        <p:spPr>
          <a:xfrm rot="5400000" flipV="1">
            <a:off x="5282194" y="3115818"/>
            <a:ext cx="1019556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5731283" y="3324501"/>
            <a:ext cx="88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 pin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5085906" y="3565066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 pin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 rot="5400000">
            <a:off x="5469511" y="3481515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5731283" y="3964046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 pin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rot="5400000" flipV="1">
            <a:off x="5495828" y="4207491"/>
            <a:ext cx="610578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F8DA1F-0186-4453-AB15-E6B6C7E98C62}"/>
              </a:ext>
            </a:extLst>
          </p:cNvPr>
          <p:cNvGrpSpPr/>
          <p:nvPr/>
        </p:nvGrpSpPr>
        <p:grpSpPr>
          <a:xfrm>
            <a:off x="5449679" y="4465934"/>
            <a:ext cx="661500" cy="1008282"/>
            <a:chOff x="8304742" y="1892028"/>
            <a:chExt cx="661500" cy="1008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A3C5C-638E-49D6-8BD2-8FABBDB75DE7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E58F8A-EC1C-4602-867A-11CCA68C86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A2A97A9-2A58-41C4-8262-1B72A189D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D2AC17-F47B-4B85-9711-8003E4BAA5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848E419-42AF-42CA-9B10-9C25F9A054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AFFC4F-736B-465F-ACD3-197A91E86E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 flipH="1">
            <a:off x="3119061" y="3802975"/>
            <a:ext cx="7938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1578382" y="1613762"/>
            <a:ext cx="1441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ebas Neue" panose="020B0606020202050201" pitchFamily="34" charset="0"/>
              </a:rPr>
              <a:t>Microcontroller</a:t>
            </a:r>
            <a:endParaRPr lang="en-US" sz="1400" dirty="0">
              <a:latin typeface="Bebas Neue" panose="020B0606020202050201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441B2-4BAF-417E-BABF-D337FBF1349C}"/>
              </a:ext>
            </a:extLst>
          </p:cNvPr>
          <p:cNvSpPr/>
          <p:nvPr/>
        </p:nvSpPr>
        <p:spPr>
          <a:xfrm>
            <a:off x="1170316" y="1513093"/>
            <a:ext cx="2188998" cy="2913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AF416-4BEF-495A-A930-22A2C84F44D0}"/>
              </a:ext>
            </a:extLst>
          </p:cNvPr>
          <p:cNvSpPr txBox="1"/>
          <p:nvPr/>
        </p:nvSpPr>
        <p:spPr>
          <a:xfrm>
            <a:off x="8264970" y="3433643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Transistor orientation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Transistor text label facing us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(round part facing away)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AD4B0F-7BD2-4CA8-9297-87347FB72EB4}"/>
              </a:ext>
            </a:extLst>
          </p:cNvPr>
          <p:cNvSpPr txBox="1"/>
          <p:nvPr/>
        </p:nvSpPr>
        <p:spPr>
          <a:xfrm>
            <a:off x="3997832" y="3109511"/>
            <a:ext cx="1135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Segoe Condensed" panose="020B0606040200020203" pitchFamily="34" charset="0"/>
              </a:rPr>
              <a:t>Base Resistor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1k</a:t>
            </a:r>
            <a:r>
              <a:rPr lang="en-US" sz="1600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sz="1600" dirty="0">
              <a:latin typeface="Segoe Condensed" panose="020B0606040200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1501B-D6BF-4266-A5AC-7BBD5699EE5D}"/>
              </a:ext>
            </a:extLst>
          </p:cNvPr>
          <p:cNvSpPr txBox="1"/>
          <p:nvPr/>
        </p:nvSpPr>
        <p:spPr>
          <a:xfrm>
            <a:off x="8211630" y="2191714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ERM Vibromotor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Rated current 75mA. Starting current: up to ~120mA.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E7B9C2-7622-4B15-97E8-D457F8251A69}"/>
              </a:ext>
            </a:extLst>
          </p:cNvPr>
          <p:cNvSpPr txBox="1"/>
          <p:nvPr/>
        </p:nvSpPr>
        <p:spPr>
          <a:xfrm>
            <a:off x="1398373" y="2975911"/>
            <a:ext cx="2007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Microcontroller Output Pin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Maximum current output: 40mA (but safe continuous range 20-30mA)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4E98A10-71D8-4344-BD2E-0BD0F070D8E7}"/>
              </a:ext>
            </a:extLst>
          </p:cNvPr>
          <p:cNvSpPr/>
          <p:nvPr/>
        </p:nvSpPr>
        <p:spPr>
          <a:xfrm>
            <a:off x="5877934" y="4366260"/>
            <a:ext cx="2665228" cy="167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Wrong direction!</a:t>
            </a:r>
          </a:p>
        </p:txBody>
      </p:sp>
    </p:spTree>
    <p:extLst>
      <p:ext uri="{BB962C8B-B14F-4D97-AF65-F5344CB8AC3E}">
        <p14:creationId xmlns:p14="http://schemas.microsoft.com/office/powerpoint/2010/main" val="33785974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C25098-36C3-4345-85CA-6435FBE2A104}"/>
              </a:ext>
            </a:extLst>
          </p:cNvPr>
          <p:cNvSpPr/>
          <p:nvPr/>
        </p:nvSpPr>
        <p:spPr>
          <a:xfrm>
            <a:off x="120502" y="340242"/>
            <a:ext cx="15069879" cy="5978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2789605">
            <a:off x="5141964" y="1627609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 rot="5400000">
            <a:off x="5783274" y="2560373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10800000">
            <a:off x="3134067" y="3622262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3D56832F-55D3-4813-87EC-F79AD9E537DC}"/>
              </a:ext>
            </a:extLst>
          </p:cNvPr>
          <p:cNvGrpSpPr/>
          <p:nvPr/>
        </p:nvGrpSpPr>
        <p:grpSpPr>
          <a:xfrm>
            <a:off x="4434821" y="1540068"/>
            <a:ext cx="1166083" cy="921503"/>
            <a:chOff x="2765948" y="2399734"/>
            <a:chExt cx="1166083" cy="140670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D152F74-7342-4317-AA34-5A9CADBF40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990" y="2974973"/>
              <a:ext cx="0" cy="831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C017A9C-978E-4607-8CD4-117D08DD339E}"/>
                </a:ext>
              </a:extLst>
            </p:cNvPr>
            <p:cNvSpPr txBox="1"/>
            <p:nvPr/>
          </p:nvSpPr>
          <p:spPr>
            <a:xfrm>
              <a:off x="2765948" y="2399734"/>
              <a:ext cx="1166083" cy="82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5V</a:t>
              </a:r>
            </a:p>
          </p:txBody>
        </p: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81CEA7F4-3354-469B-B512-B9DE74E1CE1A}"/>
                </a:ext>
              </a:extLst>
            </p:cNvPr>
            <p:cNvCxnSpPr>
              <a:cxnSpLocks/>
            </p:cNvCxnSpPr>
            <p:nvPr/>
          </p:nvCxnSpPr>
          <p:spPr>
            <a:xfrm>
              <a:off x="3140964" y="2978967"/>
              <a:ext cx="41605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DFE3C7-0F15-4C49-9210-7501CB5C61B4}"/>
              </a:ext>
            </a:extLst>
          </p:cNvPr>
          <p:cNvSpPr/>
          <p:nvPr/>
        </p:nvSpPr>
        <p:spPr>
          <a:xfrm rot="5400000" flipV="1">
            <a:off x="4537915" y="3111175"/>
            <a:ext cx="1019556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4987004" y="3319858"/>
            <a:ext cx="88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 pin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4341627" y="3560423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 pin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 rot="5400000">
            <a:off x="4725232" y="3476872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4987004" y="3959403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 pin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rot="5400000" flipV="1">
            <a:off x="4751549" y="4202848"/>
            <a:ext cx="610578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F8DA1F-0186-4453-AB15-E6B6C7E98C62}"/>
              </a:ext>
            </a:extLst>
          </p:cNvPr>
          <p:cNvGrpSpPr/>
          <p:nvPr/>
        </p:nvGrpSpPr>
        <p:grpSpPr>
          <a:xfrm>
            <a:off x="4705400" y="4461291"/>
            <a:ext cx="661500" cy="1008282"/>
            <a:chOff x="8304742" y="1892028"/>
            <a:chExt cx="661500" cy="1008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0AA3C5C-638E-49D6-8BD2-8FABBDB75DE7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1E58F8A-EC1C-4602-867A-11CCA68C86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A2A97A9-2A58-41C4-8262-1B72A189D4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12D2AC17-F47B-4B85-9711-8003E4BAA5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848E419-42AF-42CA-9B10-9C25F9A054F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9AFFC4F-736B-465F-ACD3-197A91E86E0F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 flipH="1">
            <a:off x="2374782" y="3798332"/>
            <a:ext cx="7938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834103" y="1609119"/>
            <a:ext cx="1441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ebas Neue" panose="020B0606020202050201" pitchFamily="34" charset="0"/>
              </a:rPr>
              <a:t>Microcontroller</a:t>
            </a:r>
            <a:endParaRPr lang="en-US" sz="1400" dirty="0">
              <a:latin typeface="Bebas Neue" panose="020B0606020202050201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441B2-4BAF-417E-BABF-D337FBF1349C}"/>
              </a:ext>
            </a:extLst>
          </p:cNvPr>
          <p:cNvSpPr/>
          <p:nvPr/>
        </p:nvSpPr>
        <p:spPr>
          <a:xfrm>
            <a:off x="426037" y="1508450"/>
            <a:ext cx="2188998" cy="2913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AF416-4BEF-495A-A930-22A2C84F44D0}"/>
              </a:ext>
            </a:extLst>
          </p:cNvPr>
          <p:cNvSpPr txBox="1"/>
          <p:nvPr/>
        </p:nvSpPr>
        <p:spPr>
          <a:xfrm>
            <a:off x="7520691" y="3429000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Transistor orientation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Transistor text label facing us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(round part facing away)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AD4B0F-7BD2-4CA8-9297-87347FB72EB4}"/>
              </a:ext>
            </a:extLst>
          </p:cNvPr>
          <p:cNvSpPr txBox="1"/>
          <p:nvPr/>
        </p:nvSpPr>
        <p:spPr>
          <a:xfrm>
            <a:off x="3253553" y="3104868"/>
            <a:ext cx="1135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Segoe Condensed" panose="020B0606040200020203" pitchFamily="34" charset="0"/>
              </a:rPr>
              <a:t>Base Resistor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1k</a:t>
            </a:r>
            <a:r>
              <a:rPr lang="en-US" sz="1600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sz="1600" dirty="0">
              <a:latin typeface="Segoe Condensed" panose="020B0606040200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1501B-D6BF-4266-A5AC-7BBD5699EE5D}"/>
              </a:ext>
            </a:extLst>
          </p:cNvPr>
          <p:cNvSpPr txBox="1"/>
          <p:nvPr/>
        </p:nvSpPr>
        <p:spPr>
          <a:xfrm>
            <a:off x="7467351" y="2187071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ERM Vibromotor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Rated current 75mA. Starting current: up to ~120mA.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E7B9C2-7622-4B15-97E8-D457F8251A69}"/>
              </a:ext>
            </a:extLst>
          </p:cNvPr>
          <p:cNvSpPr txBox="1"/>
          <p:nvPr/>
        </p:nvSpPr>
        <p:spPr>
          <a:xfrm>
            <a:off x="654094" y="2971268"/>
            <a:ext cx="2007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Microcontroller Output Pin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Maximum current output: 40mA (but safe continuous range 20-30mA)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B9BC2-A66D-4F2D-8357-EA28E044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403" y="1304259"/>
            <a:ext cx="3595321" cy="332225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B6ACC0-F1E4-482E-9CE5-10FCD180A676}"/>
              </a:ext>
            </a:extLst>
          </p:cNvPr>
          <p:cNvCxnSpPr/>
          <p:nvPr/>
        </p:nvCxnSpPr>
        <p:spPr>
          <a:xfrm>
            <a:off x="10030047" y="2187071"/>
            <a:ext cx="0" cy="15314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03DF34-9EB1-4B9D-A3C8-CEF169C21F00}"/>
              </a:ext>
            </a:extLst>
          </p:cNvPr>
          <p:cNvSpPr txBox="1"/>
          <p:nvPr/>
        </p:nvSpPr>
        <p:spPr>
          <a:xfrm>
            <a:off x="426037" y="538994"/>
            <a:ext cx="960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Pictorial Diagram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11112-DDEB-44AF-8805-F0F564626EAA}"/>
              </a:ext>
            </a:extLst>
          </p:cNvPr>
          <p:cNvSpPr txBox="1"/>
          <p:nvPr/>
        </p:nvSpPr>
        <p:spPr>
          <a:xfrm>
            <a:off x="10030047" y="538994"/>
            <a:ext cx="494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Circuit Diagram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A94CCD5-69E7-4341-951C-1AF34ABD996B}"/>
              </a:ext>
            </a:extLst>
          </p:cNvPr>
          <p:cNvSpPr/>
          <p:nvPr/>
        </p:nvSpPr>
        <p:spPr>
          <a:xfrm>
            <a:off x="5877934" y="4366260"/>
            <a:ext cx="2665228" cy="16726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Wrong direction!</a:t>
            </a:r>
          </a:p>
        </p:txBody>
      </p:sp>
    </p:spTree>
    <p:extLst>
      <p:ext uri="{BB962C8B-B14F-4D97-AF65-F5344CB8AC3E}">
        <p14:creationId xmlns:p14="http://schemas.microsoft.com/office/powerpoint/2010/main" val="84113945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C25098-36C3-4345-85CA-6435FBE2A104}"/>
              </a:ext>
            </a:extLst>
          </p:cNvPr>
          <p:cNvSpPr/>
          <p:nvPr/>
        </p:nvSpPr>
        <p:spPr>
          <a:xfrm>
            <a:off x="120502" y="340242"/>
            <a:ext cx="15069879" cy="5978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18810395" flipV="1">
            <a:off x="5163280" y="3435051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 rot="5400000">
            <a:off x="5789861" y="2111205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10800000">
            <a:off x="3140654" y="3173094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DFE3C7-0F15-4C49-9210-7501CB5C61B4}"/>
              </a:ext>
            </a:extLst>
          </p:cNvPr>
          <p:cNvSpPr/>
          <p:nvPr/>
        </p:nvSpPr>
        <p:spPr>
          <a:xfrm rot="5400000" flipV="1">
            <a:off x="4292975" y="2398666"/>
            <a:ext cx="1508447" cy="83510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5013452" y="3574211"/>
            <a:ext cx="88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 pin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4348214" y="3111255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 pin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 rot="5400000">
            <a:off x="4731819" y="3027704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5005441" y="2815289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 pin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rot="5400000" flipV="1">
            <a:off x="4630656" y="3881161"/>
            <a:ext cx="886176" cy="66355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 flipH="1">
            <a:off x="2381369" y="3349164"/>
            <a:ext cx="7938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818365" y="1853427"/>
            <a:ext cx="1441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latin typeface="Bebas Neue" panose="020B0606020202050201" pitchFamily="34" charset="0"/>
              </a:rPr>
              <a:t>Microcontroller</a:t>
            </a:r>
            <a:endParaRPr lang="en-US" sz="1400" dirty="0">
              <a:latin typeface="Bebas Neue" panose="020B0606020202050201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441B2-4BAF-417E-BABF-D337FBF1349C}"/>
              </a:ext>
            </a:extLst>
          </p:cNvPr>
          <p:cNvSpPr/>
          <p:nvPr/>
        </p:nvSpPr>
        <p:spPr>
          <a:xfrm>
            <a:off x="410299" y="1752758"/>
            <a:ext cx="2188998" cy="2913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AF416-4BEF-495A-A930-22A2C84F44D0}"/>
              </a:ext>
            </a:extLst>
          </p:cNvPr>
          <p:cNvSpPr txBox="1"/>
          <p:nvPr/>
        </p:nvSpPr>
        <p:spPr>
          <a:xfrm>
            <a:off x="7527278" y="2979832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Transistor orientation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Transistor text label facing us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(round part facing away)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AD4B0F-7BD2-4CA8-9297-87347FB72EB4}"/>
              </a:ext>
            </a:extLst>
          </p:cNvPr>
          <p:cNvSpPr txBox="1"/>
          <p:nvPr/>
        </p:nvSpPr>
        <p:spPr>
          <a:xfrm>
            <a:off x="3260140" y="2655700"/>
            <a:ext cx="1135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Segoe Condensed" panose="020B0606040200020203" pitchFamily="34" charset="0"/>
              </a:rPr>
              <a:t>Base Resistor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1k</a:t>
            </a:r>
            <a:r>
              <a:rPr lang="en-US" sz="1600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sz="1600" dirty="0">
              <a:latin typeface="Segoe Condensed" panose="020B0606040200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1501B-D6BF-4266-A5AC-7BBD5699EE5D}"/>
              </a:ext>
            </a:extLst>
          </p:cNvPr>
          <p:cNvSpPr txBox="1"/>
          <p:nvPr/>
        </p:nvSpPr>
        <p:spPr>
          <a:xfrm>
            <a:off x="7488667" y="3803129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ERM Vibromotor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Rated current 75mA. Starting current: up to ~120mA.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E7B9C2-7622-4B15-97E8-D457F8251A69}"/>
              </a:ext>
            </a:extLst>
          </p:cNvPr>
          <p:cNvSpPr txBox="1"/>
          <p:nvPr/>
        </p:nvSpPr>
        <p:spPr>
          <a:xfrm>
            <a:off x="608977" y="3443819"/>
            <a:ext cx="2007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Microcontroller Output Pin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Maximum current output: 40mA (but safe continuous range 20-30mA)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F1B9BC2-A66D-4F2D-8357-EA28E044B0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53403" y="1304259"/>
            <a:ext cx="3595321" cy="3322259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B6ACC0-F1E4-482E-9CE5-10FCD180A676}"/>
              </a:ext>
            </a:extLst>
          </p:cNvPr>
          <p:cNvCxnSpPr/>
          <p:nvPr/>
        </p:nvCxnSpPr>
        <p:spPr>
          <a:xfrm>
            <a:off x="10030047" y="2187071"/>
            <a:ext cx="0" cy="15314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03DF34-9EB1-4B9D-A3C8-CEF169C21F00}"/>
              </a:ext>
            </a:extLst>
          </p:cNvPr>
          <p:cNvSpPr txBox="1"/>
          <p:nvPr/>
        </p:nvSpPr>
        <p:spPr>
          <a:xfrm>
            <a:off x="426037" y="538994"/>
            <a:ext cx="960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Pictorial Diagram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11112-DDEB-44AF-8805-F0F564626EAA}"/>
              </a:ext>
            </a:extLst>
          </p:cNvPr>
          <p:cNvSpPr txBox="1"/>
          <p:nvPr/>
        </p:nvSpPr>
        <p:spPr>
          <a:xfrm>
            <a:off x="10030047" y="538994"/>
            <a:ext cx="494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Circuit Diagram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1BD73C7-59C3-4B1A-936C-3FE882AA3676}"/>
              </a:ext>
            </a:extLst>
          </p:cNvPr>
          <p:cNvGrpSpPr/>
          <p:nvPr/>
        </p:nvGrpSpPr>
        <p:grpSpPr>
          <a:xfrm>
            <a:off x="3366296" y="4429843"/>
            <a:ext cx="1166083" cy="921503"/>
            <a:chOff x="2765948" y="2399734"/>
            <a:chExt cx="1166083" cy="1406701"/>
          </a:xfrm>
        </p:grpSpPr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6946ACF2-2F2F-463A-B87C-A01D95DE08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8990" y="2974973"/>
              <a:ext cx="0" cy="831462"/>
            </a:xfrm>
            <a:prstGeom prst="straightConnector1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12D8DCA-3DA3-4363-8EE9-20DF379CF8E9}"/>
                </a:ext>
              </a:extLst>
            </p:cNvPr>
            <p:cNvSpPr txBox="1"/>
            <p:nvPr/>
          </p:nvSpPr>
          <p:spPr>
            <a:xfrm>
              <a:off x="2765948" y="2399734"/>
              <a:ext cx="1166083" cy="8208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5V</a:t>
              </a:r>
            </a:p>
          </p:txBody>
        </p: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FD55425A-4F22-4C4F-9ADC-02562953C751}"/>
                </a:ext>
              </a:extLst>
            </p:cNvPr>
            <p:cNvCxnSpPr>
              <a:cxnSpLocks/>
            </p:cNvCxnSpPr>
            <p:nvPr/>
          </p:nvCxnSpPr>
          <p:spPr>
            <a:xfrm>
              <a:off x="3140964" y="2978967"/>
              <a:ext cx="416052" cy="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9C1BE70-33F5-4AAA-85D6-F9DE04976172}"/>
              </a:ext>
            </a:extLst>
          </p:cNvPr>
          <p:cNvSpPr/>
          <p:nvPr/>
        </p:nvSpPr>
        <p:spPr>
          <a:xfrm>
            <a:off x="3949338" y="5108153"/>
            <a:ext cx="1103914" cy="265176"/>
          </a:xfrm>
          <a:custGeom>
            <a:avLst/>
            <a:gdLst>
              <a:gd name="connsiteX0" fmla="*/ 1431036 w 1431036"/>
              <a:gd name="connsiteY0" fmla="*/ 265176 h 265176"/>
              <a:gd name="connsiteX1" fmla="*/ 0 w 1431036"/>
              <a:gd name="connsiteY1" fmla="*/ 265176 h 265176"/>
              <a:gd name="connsiteX2" fmla="*/ 0 w 1431036"/>
              <a:gd name="connsiteY2" fmla="*/ 0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036" h="265176">
                <a:moveTo>
                  <a:pt x="1431036" y="265176"/>
                </a:moveTo>
                <a:lnTo>
                  <a:pt x="0" y="265176"/>
                </a:lnTo>
                <a:lnTo>
                  <a:pt x="0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A4FF691-1CFA-4DCA-9338-E1F8479029A2}"/>
              </a:ext>
            </a:extLst>
          </p:cNvPr>
          <p:cNvSpPr/>
          <p:nvPr/>
        </p:nvSpPr>
        <p:spPr>
          <a:xfrm rot="5400000" flipV="1">
            <a:off x="4630568" y="4884354"/>
            <a:ext cx="886176" cy="66355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60B1507F-9A51-4602-AE31-E4C7EE2B9A12}"/>
              </a:ext>
            </a:extLst>
          </p:cNvPr>
          <p:cNvSpPr/>
          <p:nvPr/>
        </p:nvSpPr>
        <p:spPr>
          <a:xfrm flipV="1">
            <a:off x="4987248" y="1650165"/>
            <a:ext cx="1387602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25F854-1BFE-41AB-9303-01792FAAAD4F}"/>
              </a:ext>
            </a:extLst>
          </p:cNvPr>
          <p:cNvGrpSpPr/>
          <p:nvPr/>
        </p:nvGrpSpPr>
        <p:grpSpPr>
          <a:xfrm>
            <a:off x="6037210" y="1700727"/>
            <a:ext cx="661500" cy="1008282"/>
            <a:chOff x="8304742" y="1892028"/>
            <a:chExt cx="661500" cy="100828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4BDE95-309E-44D8-A99D-7BE00AE17396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225A5F-A374-454A-B7AA-1F9A764627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6D78667-3662-4CA3-875A-EAC67B782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E3758C8-CBD3-4C75-B671-CBABFA3F646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A09F4C4-506E-470C-A4DA-07946793887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0928416-99EF-4735-9EA4-FF85C15EE2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456880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1FC25098-36C3-4345-85CA-6435FBE2A104}"/>
              </a:ext>
            </a:extLst>
          </p:cNvPr>
          <p:cNvSpPr/>
          <p:nvPr/>
        </p:nvSpPr>
        <p:spPr>
          <a:xfrm>
            <a:off x="120502" y="340242"/>
            <a:ext cx="15069879" cy="59787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5441265-B692-4BCB-89B3-A44DC7B046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" t="9383" r="3859" b="9383"/>
          <a:stretch/>
        </p:blipFill>
        <p:spPr bwMode="auto">
          <a:xfrm rot="18810395" flipV="1">
            <a:off x="5163280" y="3435051"/>
            <a:ext cx="2206097" cy="190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rts Express 010-2222 PN2222A NPN Transistor TO-92(92) 5-Pack -  Walmart.com - Walmart.com">
            <a:extLst>
              <a:ext uri="{FF2B5EF4-FFF2-40B4-BE49-F238E27FC236}">
                <a16:creationId xmlns:a16="http://schemas.microsoft.com/office/drawing/2014/main" id="{217FC899-6B7B-42F0-B598-689B1A6EE8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705" r="29129"/>
          <a:stretch/>
        </p:blipFill>
        <p:spPr bwMode="auto">
          <a:xfrm rot="5400000">
            <a:off x="5789861" y="2111205"/>
            <a:ext cx="937260" cy="2665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E-Projects 100EP5121K00 1k Ohm Resistors, 1/2 W, 5% (Pack of 100):  Amazon.com: Industrial &amp; Scientific">
            <a:extLst>
              <a:ext uri="{FF2B5EF4-FFF2-40B4-BE49-F238E27FC236}">
                <a16:creationId xmlns:a16="http://schemas.microsoft.com/office/drawing/2014/main" id="{38940841-BDFB-4D9A-957F-C1845613B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9" t="4203" b="71395"/>
          <a:stretch/>
        </p:blipFill>
        <p:spPr bwMode="auto">
          <a:xfrm rot="10800000">
            <a:off x="3140654" y="3173094"/>
            <a:ext cx="1303828" cy="338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D1F0825-8E41-4441-B95B-24674872B856}"/>
              </a:ext>
            </a:extLst>
          </p:cNvPr>
          <p:cNvSpPr txBox="1"/>
          <p:nvPr/>
        </p:nvSpPr>
        <p:spPr>
          <a:xfrm>
            <a:off x="5005441" y="3564686"/>
            <a:ext cx="8853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Collector pin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48AF865-5CBB-4067-A344-8EDB1CEEA8C7}"/>
              </a:ext>
            </a:extLst>
          </p:cNvPr>
          <p:cNvSpPr txBox="1"/>
          <p:nvPr/>
        </p:nvSpPr>
        <p:spPr>
          <a:xfrm>
            <a:off x="4348214" y="3111255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latin typeface="Segoe Condensed" panose="020B0606040200020203" pitchFamily="34" charset="0"/>
              </a:rPr>
              <a:t>Base pin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2DE7F57-8ED8-4CC1-88E8-BC0F8855AE87}"/>
              </a:ext>
            </a:extLst>
          </p:cNvPr>
          <p:cNvCxnSpPr/>
          <p:nvPr/>
        </p:nvCxnSpPr>
        <p:spPr>
          <a:xfrm rot="5400000">
            <a:off x="4731819" y="3027704"/>
            <a:ext cx="0" cy="629537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2FE57CC-5245-425A-8FC9-605403C35353}"/>
              </a:ext>
            </a:extLst>
          </p:cNvPr>
          <p:cNvSpPr txBox="1"/>
          <p:nvPr/>
        </p:nvSpPr>
        <p:spPr>
          <a:xfrm>
            <a:off x="5005441" y="2865128"/>
            <a:ext cx="7360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Segoe Condensed" panose="020B0606040200020203" pitchFamily="34" charset="0"/>
              </a:rPr>
              <a:t>Emitter pin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B6B8FC-0D99-4183-AD4E-BF6D172FB083}"/>
              </a:ext>
            </a:extLst>
          </p:cNvPr>
          <p:cNvSpPr/>
          <p:nvPr/>
        </p:nvSpPr>
        <p:spPr>
          <a:xfrm rot="5400000" flipV="1">
            <a:off x="4630656" y="3881161"/>
            <a:ext cx="886176" cy="66355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85D6777-3C72-4091-B5D3-C58323AEA37A}"/>
              </a:ext>
            </a:extLst>
          </p:cNvPr>
          <p:cNvCxnSpPr>
            <a:cxnSpLocks/>
          </p:cNvCxnSpPr>
          <p:nvPr/>
        </p:nvCxnSpPr>
        <p:spPr>
          <a:xfrm flipH="1">
            <a:off x="2381369" y="3349164"/>
            <a:ext cx="793820" cy="0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F7D2434-925F-46F8-945F-EE2CE29B58E1}"/>
              </a:ext>
            </a:extLst>
          </p:cNvPr>
          <p:cNvSpPr txBox="1"/>
          <p:nvPr/>
        </p:nvSpPr>
        <p:spPr>
          <a:xfrm>
            <a:off x="400081" y="1813380"/>
            <a:ext cx="1805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Bebas Neue" panose="020B0606020202050201" pitchFamily="34" charset="0"/>
              </a:rPr>
              <a:t>Microcontroller</a:t>
            </a:r>
            <a:endParaRPr lang="en-US" sz="1600" dirty="0">
              <a:latin typeface="Bebas Neue" panose="020B0606020202050201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F441B2-4BAF-417E-BABF-D337FBF1349C}"/>
              </a:ext>
            </a:extLst>
          </p:cNvPr>
          <p:cNvSpPr/>
          <p:nvPr/>
        </p:nvSpPr>
        <p:spPr>
          <a:xfrm>
            <a:off x="410299" y="1752758"/>
            <a:ext cx="2188998" cy="291387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A7AF416-4BEF-495A-A930-22A2C84F44D0}"/>
              </a:ext>
            </a:extLst>
          </p:cNvPr>
          <p:cNvSpPr txBox="1"/>
          <p:nvPr/>
        </p:nvSpPr>
        <p:spPr>
          <a:xfrm>
            <a:off x="7527278" y="2979832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Transistor orientation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Transistor text label facing us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(round part facing away)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DAD4B0F-7BD2-4CA8-9297-87347FB72EB4}"/>
              </a:ext>
            </a:extLst>
          </p:cNvPr>
          <p:cNvSpPr txBox="1"/>
          <p:nvPr/>
        </p:nvSpPr>
        <p:spPr>
          <a:xfrm>
            <a:off x="3260140" y="2655700"/>
            <a:ext cx="11355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b="1" dirty="0">
                <a:latin typeface="Segoe Condensed" panose="020B0606040200020203" pitchFamily="34" charset="0"/>
              </a:rPr>
              <a:t>Base Resistor</a:t>
            </a:r>
          </a:p>
          <a:p>
            <a:pPr algn="ctr"/>
            <a:r>
              <a:rPr lang="en-US" sz="1600" dirty="0">
                <a:latin typeface="Segoe Condensed" panose="020B0606040200020203" pitchFamily="34" charset="0"/>
              </a:rPr>
              <a:t>1k</a:t>
            </a:r>
            <a:r>
              <a:rPr lang="en-US" sz="1600" dirty="0">
                <a:latin typeface="Segoe Condensed" panose="020B0606040200020203" pitchFamily="34" charset="0"/>
                <a:cs typeface="Calibri" panose="020F0502020204030204" pitchFamily="34" charset="0"/>
              </a:rPr>
              <a:t>Ω</a:t>
            </a:r>
            <a:endParaRPr lang="en-US" sz="1600" dirty="0">
              <a:latin typeface="Segoe Condensed" panose="020B060604020002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581501B-D6BF-4266-A5AC-7BBD5699EE5D}"/>
              </a:ext>
            </a:extLst>
          </p:cNvPr>
          <p:cNvSpPr txBox="1"/>
          <p:nvPr/>
        </p:nvSpPr>
        <p:spPr>
          <a:xfrm>
            <a:off x="7415932" y="4029465"/>
            <a:ext cx="221297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ERM Vibromotor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Rated current 75mA. Starting current: up to ~120mA.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EE7B9C2-7622-4B15-97E8-D457F8251A69}"/>
              </a:ext>
            </a:extLst>
          </p:cNvPr>
          <p:cNvSpPr txBox="1"/>
          <p:nvPr/>
        </p:nvSpPr>
        <p:spPr>
          <a:xfrm>
            <a:off x="539812" y="2952783"/>
            <a:ext cx="200791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Segoe Condensed" panose="020B0606040200020203" pitchFamily="34" charset="0"/>
              </a:rPr>
              <a:t>Output Pin</a:t>
            </a:r>
          </a:p>
          <a:p>
            <a:r>
              <a:rPr lang="en-US" sz="1400" dirty="0">
                <a:latin typeface="Segoe Condensed" panose="020B0606040200020203" pitchFamily="34" charset="0"/>
              </a:rPr>
              <a:t>Maximum current output: 40mA (but safe continuous range ~20mA)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B6ACC0-F1E4-482E-9CE5-10FCD180A676}"/>
              </a:ext>
            </a:extLst>
          </p:cNvPr>
          <p:cNvCxnSpPr/>
          <p:nvPr/>
        </p:nvCxnSpPr>
        <p:spPr>
          <a:xfrm>
            <a:off x="10030047" y="2385544"/>
            <a:ext cx="0" cy="1531425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C03DF34-9EB1-4B9D-A3C8-CEF169C21F00}"/>
              </a:ext>
            </a:extLst>
          </p:cNvPr>
          <p:cNvSpPr txBox="1"/>
          <p:nvPr/>
        </p:nvSpPr>
        <p:spPr>
          <a:xfrm>
            <a:off x="426037" y="709113"/>
            <a:ext cx="96040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Pictorial Diagram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5E11112-DDEB-44AF-8805-F0F564626EAA}"/>
              </a:ext>
            </a:extLst>
          </p:cNvPr>
          <p:cNvSpPr txBox="1"/>
          <p:nvPr/>
        </p:nvSpPr>
        <p:spPr>
          <a:xfrm>
            <a:off x="10030047" y="709113"/>
            <a:ext cx="49405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Bebas Neue" panose="020B0606020202050201" pitchFamily="34" charset="0"/>
              </a:rPr>
              <a:t>Circuit Diagram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2D8DCA-3DA3-4363-8EE9-20DF379CF8E9}"/>
              </a:ext>
            </a:extLst>
          </p:cNvPr>
          <p:cNvSpPr txBox="1"/>
          <p:nvPr/>
        </p:nvSpPr>
        <p:spPr>
          <a:xfrm>
            <a:off x="996212" y="4272942"/>
            <a:ext cx="1166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>
                <a:latin typeface="Oswald Light" pitchFamily="2" charset="0"/>
              </a:defRPr>
            </a:lvl1pPr>
          </a:lstStyle>
          <a:p>
            <a:r>
              <a:rPr lang="en-US" sz="2000" dirty="0"/>
              <a:t>5V or 3.3V</a:t>
            </a:r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19C1BE70-33F5-4AAA-85D6-F9DE04976172}"/>
              </a:ext>
            </a:extLst>
          </p:cNvPr>
          <p:cNvSpPr/>
          <p:nvPr/>
        </p:nvSpPr>
        <p:spPr>
          <a:xfrm>
            <a:off x="1579254" y="4673305"/>
            <a:ext cx="3473998" cy="359384"/>
          </a:xfrm>
          <a:custGeom>
            <a:avLst/>
            <a:gdLst>
              <a:gd name="connsiteX0" fmla="*/ 1431036 w 1431036"/>
              <a:gd name="connsiteY0" fmla="*/ 265176 h 265176"/>
              <a:gd name="connsiteX1" fmla="*/ 0 w 1431036"/>
              <a:gd name="connsiteY1" fmla="*/ 265176 h 265176"/>
              <a:gd name="connsiteX2" fmla="*/ 0 w 1431036"/>
              <a:gd name="connsiteY2" fmla="*/ 0 h 26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036" h="265176">
                <a:moveTo>
                  <a:pt x="1431036" y="265176"/>
                </a:moveTo>
                <a:lnTo>
                  <a:pt x="0" y="265176"/>
                </a:lnTo>
                <a:lnTo>
                  <a:pt x="0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A4FF691-1CFA-4DCA-9338-E1F8479029A2}"/>
              </a:ext>
            </a:extLst>
          </p:cNvPr>
          <p:cNvSpPr/>
          <p:nvPr/>
        </p:nvSpPr>
        <p:spPr>
          <a:xfrm rot="5400000" flipV="1">
            <a:off x="4784215" y="4730708"/>
            <a:ext cx="558247" cy="45719"/>
          </a:xfrm>
          <a:custGeom>
            <a:avLst/>
            <a:gdLst>
              <a:gd name="connsiteX0" fmla="*/ 0 w 996696"/>
              <a:gd name="connsiteY0" fmla="*/ 0 h 0"/>
              <a:gd name="connsiteX1" fmla="*/ 996696 w 99669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96696">
                <a:moveTo>
                  <a:pt x="0" y="0"/>
                </a:moveTo>
                <a:lnTo>
                  <a:pt x="996696" y="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6825F854-1BFE-41AB-9303-01792FAAAD4F}"/>
              </a:ext>
            </a:extLst>
          </p:cNvPr>
          <p:cNvGrpSpPr/>
          <p:nvPr/>
        </p:nvGrpSpPr>
        <p:grpSpPr>
          <a:xfrm>
            <a:off x="1962063" y="1971087"/>
            <a:ext cx="661500" cy="1008282"/>
            <a:chOff x="8304742" y="1892028"/>
            <a:chExt cx="661500" cy="1008282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04BDE95-309E-44D8-A99D-7BE00AE17396}"/>
                </a:ext>
              </a:extLst>
            </p:cNvPr>
            <p:cNvSpPr txBox="1"/>
            <p:nvPr/>
          </p:nvSpPr>
          <p:spPr>
            <a:xfrm>
              <a:off x="8304742" y="2500200"/>
              <a:ext cx="6615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>
                  <a:latin typeface="Oswald Light" pitchFamily="2" charset="0"/>
                </a:defRPr>
              </a:lvl1pPr>
            </a:lstStyle>
            <a:p>
              <a:r>
                <a:rPr lang="en-US" sz="2000" dirty="0"/>
                <a:t>GND</a:t>
              </a:r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0225A5F-A374-454A-B7AA-1F9A764627D6}"/>
                </a:ext>
              </a:extLst>
            </p:cNvPr>
            <p:cNvGrpSpPr/>
            <p:nvPr/>
          </p:nvGrpSpPr>
          <p:grpSpPr>
            <a:xfrm>
              <a:off x="8406892" y="1892028"/>
              <a:ext cx="457200" cy="545805"/>
              <a:chOff x="8777094" y="4751482"/>
              <a:chExt cx="457200" cy="545805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E6D78667-3662-4CA3-875A-EAC67B7827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05694" y="4751482"/>
                <a:ext cx="0" cy="36576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3E3758C8-CBD3-4C75-B671-CBABFA3F646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4901460"/>
                <a:ext cx="0" cy="45720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EA09F4C4-506E-470C-A4DA-07946793887B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049125"/>
                <a:ext cx="0" cy="32004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30928416-99EF-4735-9EA4-FF85C15EE2D1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>
                <a:off x="9005694" y="5228707"/>
                <a:ext cx="0" cy="1371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AE459C85-737E-482C-AF74-E1F77AAAEF50}"/>
              </a:ext>
            </a:extLst>
          </p:cNvPr>
          <p:cNvSpPr/>
          <p:nvPr/>
        </p:nvSpPr>
        <p:spPr>
          <a:xfrm>
            <a:off x="2282002" y="1980202"/>
            <a:ext cx="2748280" cy="1209040"/>
          </a:xfrm>
          <a:custGeom>
            <a:avLst/>
            <a:gdLst>
              <a:gd name="connsiteX0" fmla="*/ 0 w 2748280"/>
              <a:gd name="connsiteY0" fmla="*/ 0 h 1209040"/>
              <a:gd name="connsiteX1" fmla="*/ 2748280 w 2748280"/>
              <a:gd name="connsiteY1" fmla="*/ 0 h 1209040"/>
              <a:gd name="connsiteX2" fmla="*/ 2748280 w 2748280"/>
              <a:gd name="connsiteY2" fmla="*/ 1209040 h 120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748280" h="1209040">
                <a:moveTo>
                  <a:pt x="0" y="0"/>
                </a:moveTo>
                <a:lnTo>
                  <a:pt x="2748280" y="0"/>
                </a:lnTo>
                <a:lnTo>
                  <a:pt x="2748280" y="1209040"/>
                </a:lnTo>
              </a:path>
            </a:pathLst>
          </a:cu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52288FF-0808-4F90-BDFF-ACDBC293C6AD}"/>
              </a:ext>
            </a:extLst>
          </p:cNvPr>
          <p:cNvGrpSpPr/>
          <p:nvPr/>
        </p:nvGrpSpPr>
        <p:grpSpPr>
          <a:xfrm>
            <a:off x="10957334" y="1377197"/>
            <a:ext cx="3595321" cy="3322259"/>
            <a:chOff x="10936568" y="1314059"/>
            <a:chExt cx="3595321" cy="332225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F1B9BC2-A66D-4F2D-8357-EA28E044B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568" y="1314059"/>
              <a:ext cx="3595321" cy="3322259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1294A4F-818D-4F96-9B14-C3000E4F4820}"/>
                </a:ext>
              </a:extLst>
            </p:cNvPr>
            <p:cNvSpPr txBox="1"/>
            <p:nvPr/>
          </p:nvSpPr>
          <p:spPr>
            <a:xfrm>
              <a:off x="13324568" y="2819899"/>
              <a:ext cx="8853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Segoe Condensed" panose="020B0606040200020203" pitchFamily="34" charset="0"/>
                </a:rPr>
                <a:t>Collector pin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B14FC51-256F-4FC9-B683-C6D85B5B97D9}"/>
                </a:ext>
              </a:extLst>
            </p:cNvPr>
            <p:cNvSpPr txBox="1"/>
            <p:nvPr/>
          </p:nvSpPr>
          <p:spPr>
            <a:xfrm>
              <a:off x="13324568" y="3296406"/>
              <a:ext cx="8853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latin typeface="Segoe Condensed" panose="020B0606040200020203" pitchFamily="34" charset="0"/>
                </a:rPr>
                <a:t>Emitter pin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618C117-58DE-4F42-9830-7BCAD5E1E7DA}"/>
                </a:ext>
              </a:extLst>
            </p:cNvPr>
            <p:cNvSpPr txBox="1"/>
            <p:nvPr/>
          </p:nvSpPr>
          <p:spPr>
            <a:xfrm>
              <a:off x="12308384" y="3189242"/>
              <a:ext cx="885358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800" dirty="0">
                  <a:latin typeface="Segoe Condensed" panose="020B0606040200020203" pitchFamily="34" charset="0"/>
                </a:rPr>
                <a:t>Base pin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F5894860-B4E0-4794-A323-26604397B22B}"/>
              </a:ext>
            </a:extLst>
          </p:cNvPr>
          <p:cNvSpPr txBox="1"/>
          <p:nvPr/>
        </p:nvSpPr>
        <p:spPr>
          <a:xfrm>
            <a:off x="10570504" y="2024027"/>
            <a:ext cx="180575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latin typeface="Bebas Neue" panose="020B0606020202050201" pitchFamily="34" charset="0"/>
              </a:rPr>
              <a:t>Microcontroller</a:t>
            </a:r>
            <a:endParaRPr lang="en-US" sz="1050" dirty="0">
              <a:latin typeface="Bebas Neue" panose="020B0606020202050201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08842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5F15BD-11EF-4B22-89BE-BF3AC1E45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230" y="0"/>
            <a:ext cx="50495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8572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B82238-A630-44AA-80DD-A77A13FFD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179" y="0"/>
            <a:ext cx="85516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5382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AD6546-2D58-45CD-9F85-4D56B137AD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0536" y="0"/>
            <a:ext cx="9710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7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>
            <a:extLst>
              <a:ext uri="{FF2B5EF4-FFF2-40B4-BE49-F238E27FC236}">
                <a16:creationId xmlns:a16="http://schemas.microsoft.com/office/drawing/2014/main" id="{B39E5049-D8C2-40BB-864E-B127ADC7C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276225"/>
            <a:ext cx="8915400" cy="630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11877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D57D453-1F3C-4E2F-903B-EC819084C77C}"/>
              </a:ext>
            </a:extLst>
          </p:cNvPr>
          <p:cNvSpPr/>
          <p:nvPr/>
        </p:nvSpPr>
        <p:spPr>
          <a:xfrm>
            <a:off x="790575" y="2924175"/>
            <a:ext cx="2847975" cy="1943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Don’t do this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3EF3C96-C1FA-4F47-9F5D-AE6CC1911DB6}"/>
              </a:ext>
            </a:extLst>
          </p:cNvPr>
          <p:cNvSpPr/>
          <p:nvPr/>
        </p:nvSpPr>
        <p:spPr>
          <a:xfrm>
            <a:off x="4376737" y="2619375"/>
            <a:ext cx="3438525" cy="2552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better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6E9F02-EF4D-4773-BD8A-EAD7F315AC5F}"/>
              </a:ext>
            </a:extLst>
          </p:cNvPr>
          <p:cNvSpPr/>
          <p:nvPr/>
        </p:nvSpPr>
        <p:spPr>
          <a:xfrm>
            <a:off x="8405812" y="2514600"/>
            <a:ext cx="3438525" cy="25527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is best</a:t>
            </a:r>
          </a:p>
        </p:txBody>
      </p:sp>
    </p:spTree>
    <p:extLst>
      <p:ext uri="{BB962C8B-B14F-4D97-AF65-F5344CB8AC3E}">
        <p14:creationId xmlns:p14="http://schemas.microsoft.com/office/powerpoint/2010/main" val="344976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4DF41B4-78DE-4099-9EAF-5BC90EB0A8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150" y="357187"/>
            <a:ext cx="97917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82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D4A3B2-EA8A-414F-8EE1-5E4E978DE3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958" y="0"/>
            <a:ext cx="2991346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6AA62F-0FCE-4CBB-B549-6A7A2DC01D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401" y="57150"/>
            <a:ext cx="161792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E943F94-A818-45B5-A02B-C831745A74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1656" y="1454944"/>
            <a:ext cx="3343275" cy="356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6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775F174-10D5-4C3D-BDAE-107C188FAF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161" y="0"/>
            <a:ext cx="117976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3895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4338</TotalTime>
  <Words>931</Words>
  <Application>Microsoft Office PowerPoint</Application>
  <PresentationFormat>Widescreen</PresentationFormat>
  <Paragraphs>204</Paragraphs>
  <Slides>60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8" baseType="lpstr">
      <vt:lpstr>Arial</vt:lpstr>
      <vt:lpstr>Bebas Neue</vt:lpstr>
      <vt:lpstr>Calibri</vt:lpstr>
      <vt:lpstr>Calibri Light</vt:lpstr>
      <vt:lpstr>Cambria Math</vt:lpstr>
      <vt:lpstr>Oswald Light</vt:lpstr>
      <vt:lpstr>Segoe Condensed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Jon Froehlich</dc:creator>
  <cp:lastModifiedBy>Jon Froehlich</cp:lastModifiedBy>
  <cp:revision>56</cp:revision>
  <dcterms:created xsi:type="dcterms:W3CDTF">2021-05-05T19:06:35Z</dcterms:created>
  <dcterms:modified xsi:type="dcterms:W3CDTF">2021-05-13T12:19:34Z</dcterms:modified>
</cp:coreProperties>
</file>